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18"/>
  </p:notes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Intro Rust" charset="1" panose="00000500000000000000"/>
      <p:regular r:id="rId16"/>
    </p:embeddedFont>
    <p:embeddedFont>
      <p:font typeface="Arimo" charset="1" panose="020B0604020202020204"/>
      <p:regular r:id="rId17"/>
    </p:embeddedFont>
    <p:embeddedFont>
      <p:font typeface="Gagalin" charset="1" panose="00000500000000000000"/>
      <p:regular r:id="rId21"/>
    </p:embeddedFont>
    <p:embeddedFont>
      <p:font typeface="Arial Bold" charset="1" panose="020B0802020202020204"/>
      <p:regular r:id="rId22"/>
    </p:embeddedFont>
    <p:embeddedFont>
      <p:font typeface="Arimo Bold" charset="1" panose="020B0704020202020204"/>
      <p:regular r:id="rId23"/>
    </p:embeddedFont>
    <p:embeddedFont>
      <p:font typeface="Just Another Hand" charset="1" panose="02000506000000020003"/>
      <p:regular r:id="rId24"/>
    </p:embeddedFont>
    <p:embeddedFont>
      <p:font typeface="Arial" charset="1" panose="020B050202020202020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notesMasters/notesMaster1.xml" Type="http://schemas.openxmlformats.org/officeDocument/2006/relationships/notesMaster"/><Relationship Id="rId19" Target="theme/theme2.xml" Type="http://schemas.openxmlformats.org/officeDocument/2006/relationships/theme"/><Relationship Id="rId2" Target="presProps.xml" Type="http://schemas.openxmlformats.org/officeDocument/2006/relationships/presProps"/><Relationship Id="rId20" Target="notesSlides/notesSlide1.xml" Type="http://schemas.openxmlformats.org/officeDocument/2006/relationships/note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notesSlides/notesSlide2.xml" Type="http://schemas.openxmlformats.org/officeDocument/2006/relationships/notesSlide"/><Relationship Id="rId26" Target="notesSlides/notesSlide3.xml" Type="http://schemas.openxmlformats.org/officeDocument/2006/relationships/notesSlide"/><Relationship Id="rId27" Target="notesSlides/notesSlide4.xml" Type="http://schemas.openxmlformats.org/officeDocument/2006/relationships/notesSlide"/><Relationship Id="rId28" Target="notesSlides/notesSlide5.xml" Type="http://schemas.openxmlformats.org/officeDocument/2006/relationships/notesSlide"/><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the elevator pitch of your job when you meet someone new? Use that here!</a:t>
            </a:r>
          </a:p>
          <a:p>
            <a:r>
              <a:rPr lang="en-US"/>
              <a:t/>
            </a:r>
          </a:p>
          <a:p>
            <a:r>
              <a:rPr lang="en-US"/>
              <a:t>Lead with the importance to society/their live - make that immediate connection with their lives. - presented with excitement and passion! Then maybe say how lucky you are to be able to do this 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Note that some of this information tends to be more geared towards high school age students than younger students, but you can still talk about what subjects you liked and how that guided your interests.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Talk about how your career is rewarding.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Describe a challenge you faced and how you overcame it.</a:t>
            </a:r>
          </a:p>
          <a:p>
            <a:r>
              <a:rPr lang="en-US"/>
              <a:t/>
            </a:r>
          </a:p>
          <a:p>
            <a:r>
              <a:rPr lang="en-US"/>
              <a:t>Did you fail any classes?</a:t>
            </a:r>
          </a:p>
          <a:p>
            <a:r>
              <a:rPr lang="en-US"/>
              <a:t/>
            </a:r>
          </a:p>
          <a:p>
            <a:r>
              <a:rPr lang="en-US"/>
              <a:t>Did you have a hard time working with a coworker? How did you resolve it?</a:t>
            </a:r>
          </a:p>
          <a:p>
            <a:r>
              <a:rPr lang="en-US"/>
              <a:t/>
            </a:r>
          </a:p>
          <a:p>
            <a:r>
              <a:rPr lang="en-US"/>
              <a:t>A particularly tough project? </a:t>
            </a:r>
          </a:p>
          <a:p>
            <a:r>
              <a:rPr lang="en-US"/>
              <a:t/>
            </a:r>
          </a:p>
          <a:p>
            <a:r>
              <a:rPr lang="en-US"/>
              <a:t>What do you wish you'd done differently?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your initial check-in with the teacher, get the go-ahead for this. Some teachers don't do prizes. Also beware of the ubiquitous candy treats!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jpe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png" Type="http://schemas.openxmlformats.org/officeDocument/2006/relationships/image"/><Relationship Id="rId6" Target="../media/image14.jpeg" Type="http://schemas.openxmlformats.org/officeDocument/2006/relationships/image"/><Relationship Id="rId7" Target="../media/image15.png" Type="http://schemas.openxmlformats.org/officeDocument/2006/relationships/image"/><Relationship Id="rId8" Target="../media/image1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8.jpeg" Type="http://schemas.openxmlformats.org/officeDocument/2006/relationships/image"/><Relationship Id="rId4" Target="../media/image19.jpe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22.png" Type="http://schemas.openxmlformats.org/officeDocument/2006/relationships/image"/><Relationship Id="rId8" Target="../media/image23.svg" Type="http://schemas.openxmlformats.org/officeDocument/2006/relationships/image"/><Relationship Id="rId9" Target="../media/image16.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4.png" Type="http://schemas.openxmlformats.org/officeDocument/2006/relationships/image"/><Relationship Id="rId4" Target="../media/image25.svg" Type="http://schemas.openxmlformats.org/officeDocument/2006/relationships/image"/><Relationship Id="rId5" Target="../media/image20.png" Type="http://schemas.openxmlformats.org/officeDocument/2006/relationships/image"/><Relationship Id="rId6" Target="../media/image21.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AutoShape 3" id="3"/>
          <p:cNvSpPr/>
          <p:nvPr/>
        </p:nvSpPr>
        <p:spPr>
          <a:xfrm>
            <a:off x="2288181" y="7193550"/>
            <a:ext cx="13686648" cy="0"/>
          </a:xfrm>
          <a:prstGeom prst="line">
            <a:avLst/>
          </a:prstGeom>
          <a:ln cap="flat" w="47625">
            <a:solidFill>
              <a:srgbClr val="FFFFFF"/>
            </a:solidFill>
            <a:prstDash val="solid"/>
            <a:headEnd type="none" len="sm" w="sm"/>
            <a:tailEnd type="none" len="sm" w="sm"/>
          </a:ln>
        </p:spPr>
      </p:sp>
      <p:sp>
        <p:nvSpPr>
          <p:cNvPr name="TextBox 4" id="4"/>
          <p:cNvSpPr txBox="true"/>
          <p:nvPr/>
        </p:nvSpPr>
        <p:spPr>
          <a:xfrm rot="0">
            <a:off x="2161795" y="3743052"/>
            <a:ext cx="13813034" cy="1742174"/>
          </a:xfrm>
          <a:prstGeom prst="rect">
            <a:avLst/>
          </a:prstGeom>
        </p:spPr>
        <p:txBody>
          <a:bodyPr anchor="t" rtlCol="false" tIns="0" lIns="0" bIns="0" rIns="0">
            <a:spAutoFit/>
          </a:bodyPr>
          <a:lstStyle/>
          <a:p>
            <a:pPr algn="l">
              <a:lnSpc>
                <a:spcPts val="14224"/>
              </a:lnSpc>
            </a:pPr>
            <a:r>
              <a:rPr lang="en-US" sz="10160" spc="1198">
                <a:solidFill>
                  <a:srgbClr val="FFFFFF"/>
                </a:solidFill>
                <a:latin typeface="Intro Rust"/>
                <a:ea typeface="Intro Rust"/>
                <a:cs typeface="Intro Rust"/>
                <a:sym typeface="Intro Rust"/>
              </a:rPr>
              <a:t>[YOUR JOB] </a:t>
            </a:r>
          </a:p>
        </p:txBody>
      </p:sp>
      <p:sp>
        <p:nvSpPr>
          <p:cNvPr name="TextBox 5" id="5"/>
          <p:cNvSpPr txBox="true"/>
          <p:nvPr/>
        </p:nvSpPr>
        <p:spPr>
          <a:xfrm rot="0">
            <a:off x="2958235" y="7467601"/>
            <a:ext cx="12371530" cy="641985"/>
          </a:xfrm>
          <a:prstGeom prst="rect">
            <a:avLst/>
          </a:prstGeom>
        </p:spPr>
        <p:txBody>
          <a:bodyPr anchor="t" rtlCol="false" tIns="0" lIns="0" bIns="0" rIns="0">
            <a:spAutoFit/>
          </a:bodyPr>
          <a:lstStyle/>
          <a:p>
            <a:pPr algn="ctr">
              <a:lnSpc>
                <a:spcPts val="5040"/>
              </a:lnSpc>
            </a:pPr>
            <a:r>
              <a:rPr lang="en-US" sz="3600" spc="374">
                <a:solidFill>
                  <a:srgbClr val="FFFFFF"/>
                </a:solidFill>
                <a:latin typeface="Arimo"/>
                <a:ea typeface="Arimo"/>
                <a:cs typeface="Arimo"/>
                <a:sym typeface="Arimo"/>
              </a:rPr>
              <a:t>A DAY IN THE LIFE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3"/>
            <a:srcRect l="0" t="42980" r="0" b="42980"/>
            <a:stretch>
              <a:fillRect/>
            </a:stretch>
          </p:blipFill>
          <p:spPr>
            <a:xfrm flipH="false" flipV="false">
              <a:off x="0" y="0"/>
              <a:ext cx="24384000" cy="2280708"/>
            </a:xfrm>
            <a:prstGeom prst="rect">
              <a:avLst/>
            </a:prstGeom>
          </p:spPr>
        </p:pic>
      </p:grpSp>
      <p:sp>
        <p:nvSpPr>
          <p:cNvPr name="AutoShape 4" id="4"/>
          <p:cNvSpPr/>
          <p:nvPr/>
        </p:nvSpPr>
        <p:spPr>
          <a:xfrm>
            <a:off x="2302505" y="2546656"/>
            <a:ext cx="13682991" cy="0"/>
          </a:xfrm>
          <a:prstGeom prst="line">
            <a:avLst/>
          </a:prstGeom>
          <a:ln cap="flat" w="28575">
            <a:solidFill>
              <a:srgbClr val="FFFFFF"/>
            </a:solidFill>
            <a:prstDash val="solid"/>
            <a:headEnd type="none" len="sm" w="sm"/>
            <a:tailEnd type="none" len="sm" w="sm"/>
          </a:ln>
        </p:spPr>
      </p:sp>
      <p:grpSp>
        <p:nvGrpSpPr>
          <p:cNvPr name="Group 5" id="5"/>
          <p:cNvGrpSpPr/>
          <p:nvPr/>
        </p:nvGrpSpPr>
        <p:grpSpPr>
          <a:xfrm rot="0">
            <a:off x="5741025" y="6177087"/>
            <a:ext cx="2117011" cy="211701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name="TextBox 7" id="7"/>
          <p:cNvSpPr txBox="true"/>
          <p:nvPr/>
        </p:nvSpPr>
        <p:spPr>
          <a:xfrm rot="0">
            <a:off x="3223554" y="2955952"/>
            <a:ext cx="11840892" cy="1511808"/>
          </a:xfrm>
          <a:prstGeom prst="rect">
            <a:avLst/>
          </a:prstGeom>
        </p:spPr>
        <p:txBody>
          <a:bodyPr anchor="t" rtlCol="false" tIns="0" lIns="0" bIns="0" rIns="0">
            <a:spAutoFit/>
          </a:bodyPr>
          <a:lstStyle/>
          <a:p>
            <a:pPr algn="l" marL="690879" indent="-345439" lvl="1">
              <a:lnSpc>
                <a:spcPts val="3935"/>
              </a:lnSpc>
              <a:buFont typeface="Arial"/>
              <a:buChar char="•"/>
            </a:pPr>
            <a:r>
              <a:rPr lang="en-US" sz="3199">
                <a:solidFill>
                  <a:srgbClr val="FFFFFF"/>
                </a:solidFill>
                <a:latin typeface="Arimo"/>
                <a:ea typeface="Arimo"/>
                <a:cs typeface="Arimo"/>
                <a:sym typeface="Arimo"/>
              </a:rPr>
              <a:t>Let them ask questions or have a fun quiz</a:t>
            </a:r>
          </a:p>
          <a:p>
            <a:pPr algn="l" marL="690879" indent="-345439" lvl="1">
              <a:lnSpc>
                <a:spcPts val="3935"/>
              </a:lnSpc>
              <a:buFont typeface="Arial"/>
              <a:buChar char="•"/>
            </a:pPr>
            <a:r>
              <a:rPr lang="en-US" sz="3199">
                <a:solidFill>
                  <a:srgbClr val="FFFFFF"/>
                </a:solidFill>
                <a:latin typeface="Arimo"/>
                <a:ea typeface="Arimo"/>
                <a:cs typeface="Arimo"/>
                <a:sym typeface="Arimo"/>
              </a:rPr>
              <a:t>Encourage participation by rewarding with a small prize (make sure to check with the teacher first)</a:t>
            </a:r>
          </a:p>
        </p:txBody>
      </p:sp>
      <p:sp>
        <p:nvSpPr>
          <p:cNvPr name="TextBox 8" id="8"/>
          <p:cNvSpPr txBox="true"/>
          <p:nvPr/>
        </p:nvSpPr>
        <p:spPr>
          <a:xfrm rot="0">
            <a:off x="1028700" y="1114425"/>
            <a:ext cx="16230600" cy="1004697"/>
          </a:xfrm>
          <a:prstGeom prst="rect">
            <a:avLst/>
          </a:prstGeom>
        </p:spPr>
        <p:txBody>
          <a:bodyPr anchor="t" rtlCol="false" tIns="0" lIns="0" bIns="0" rIns="0">
            <a:spAutoFit/>
          </a:bodyPr>
          <a:lstStyle/>
          <a:p>
            <a:pPr algn="ctr">
              <a:lnSpc>
                <a:spcPts val="7704"/>
              </a:lnSpc>
            </a:pPr>
            <a:r>
              <a:rPr lang="en-US" sz="7200" spc="907">
                <a:solidFill>
                  <a:srgbClr val="0D4C69"/>
                </a:solidFill>
                <a:latin typeface="Intro Rust"/>
                <a:ea typeface="Intro Rust"/>
                <a:cs typeface="Intro Rust"/>
                <a:sym typeface="Intro Rust"/>
              </a:rPr>
              <a:t>Questions?</a:t>
            </a:r>
          </a:p>
        </p:txBody>
      </p:sp>
      <p:sp>
        <p:nvSpPr>
          <p:cNvPr name="TextBox 9" id="9"/>
          <p:cNvSpPr txBox="true"/>
          <p:nvPr/>
        </p:nvSpPr>
        <p:spPr>
          <a:xfrm rot="0">
            <a:off x="2302505" y="5280797"/>
            <a:ext cx="14243217" cy="613919"/>
          </a:xfrm>
          <a:prstGeom prst="rect">
            <a:avLst/>
          </a:prstGeom>
        </p:spPr>
        <p:txBody>
          <a:bodyPr anchor="t" rtlCol="false" tIns="0" lIns="0" bIns="0" rIns="0">
            <a:spAutoFit/>
          </a:bodyPr>
          <a:lstStyle/>
          <a:p>
            <a:pPr algn="l">
              <a:lnSpc>
                <a:spcPts val="4601"/>
              </a:lnSpc>
            </a:pPr>
            <a:r>
              <a:rPr lang="en-US" sz="4300" spc="541">
                <a:solidFill>
                  <a:srgbClr val="0D4C69"/>
                </a:solidFill>
                <a:latin typeface="Intro Rust"/>
                <a:ea typeface="Intro Rust"/>
                <a:cs typeface="Intro Rust"/>
                <a:sym typeface="Intro Rust"/>
              </a:rPr>
              <a:t>Reach out if you want to learn more</a:t>
            </a:r>
          </a:p>
        </p:txBody>
      </p:sp>
      <p:sp>
        <p:nvSpPr>
          <p:cNvPr name="TextBox 10" id="10"/>
          <p:cNvSpPr txBox="true"/>
          <p:nvPr/>
        </p:nvSpPr>
        <p:spPr>
          <a:xfrm rot="0">
            <a:off x="8069220" y="7003544"/>
            <a:ext cx="5037982" cy="1290554"/>
          </a:xfrm>
          <a:prstGeom prst="rect">
            <a:avLst/>
          </a:prstGeom>
        </p:spPr>
        <p:txBody>
          <a:bodyPr anchor="t" rtlCol="false" tIns="0" lIns="0" bIns="0" rIns="0">
            <a:spAutoFit/>
          </a:bodyPr>
          <a:lstStyle/>
          <a:p>
            <a:pPr algn="l">
              <a:lnSpc>
                <a:spcPts val="3319"/>
              </a:lnSpc>
            </a:pPr>
            <a:r>
              <a:rPr lang="en-US" sz="2371">
                <a:solidFill>
                  <a:srgbClr val="FFFFFF"/>
                </a:solidFill>
                <a:latin typeface="Arial Bold"/>
                <a:ea typeface="Arial Bold"/>
                <a:cs typeface="Arial Bold"/>
                <a:sym typeface="Arial Bold"/>
              </a:rPr>
              <a:t>Your name</a:t>
            </a:r>
          </a:p>
          <a:p>
            <a:pPr algn="l">
              <a:lnSpc>
                <a:spcPts val="3319"/>
              </a:lnSpc>
            </a:pPr>
            <a:r>
              <a:rPr lang="en-US" sz="2371">
                <a:solidFill>
                  <a:srgbClr val="FFFFFF"/>
                </a:solidFill>
                <a:latin typeface="Arial Bold"/>
                <a:ea typeface="Arial Bold"/>
                <a:cs typeface="Arial Bold"/>
                <a:sym typeface="Arial Bold"/>
              </a:rPr>
              <a:t>Your title</a:t>
            </a:r>
          </a:p>
          <a:p>
            <a:pPr algn="l">
              <a:lnSpc>
                <a:spcPts val="3319"/>
              </a:lnSpc>
            </a:pPr>
            <a:r>
              <a:rPr lang="en-US" sz="2371">
                <a:solidFill>
                  <a:srgbClr val="FFFFFF"/>
                </a:solidFill>
                <a:latin typeface="Arial"/>
                <a:ea typeface="Arial"/>
                <a:cs typeface="Arial"/>
                <a:sym typeface="Arial"/>
              </a:rPr>
              <a:t>email address / phone number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sp>
        <p:nvSpPr>
          <p:cNvPr name="AutoShape 2" id="2"/>
          <p:cNvSpPr/>
          <p:nvPr/>
        </p:nvSpPr>
        <p:spPr>
          <a:xfrm>
            <a:off x="0" y="2637994"/>
            <a:ext cx="8157248" cy="0"/>
          </a:xfrm>
          <a:prstGeom prst="line">
            <a:avLst/>
          </a:prstGeom>
          <a:ln cap="flat" w="28575">
            <a:solidFill>
              <a:srgbClr val="FFFFFF"/>
            </a:solidFill>
            <a:prstDash val="solid"/>
            <a:headEnd type="none" len="sm" w="sm"/>
            <a:tailEnd type="none" len="sm" w="sm"/>
          </a:ln>
        </p:spPr>
      </p:sp>
      <p:sp>
        <p:nvSpPr>
          <p:cNvPr name="Freeform 3" id="3"/>
          <p:cNvSpPr/>
          <p:nvPr/>
        </p:nvSpPr>
        <p:spPr>
          <a:xfrm flipH="false" flipV="false" rot="0">
            <a:off x="7065461" y="8964706"/>
            <a:ext cx="2078539" cy="587187"/>
          </a:xfrm>
          <a:custGeom>
            <a:avLst/>
            <a:gdLst/>
            <a:ahLst/>
            <a:cxnLst/>
            <a:rect r="r" b="b" t="t" l="l"/>
            <a:pathLst>
              <a:path h="587187" w="2078539">
                <a:moveTo>
                  <a:pt x="0" y="0"/>
                </a:moveTo>
                <a:lnTo>
                  <a:pt x="2078539" y="0"/>
                </a:lnTo>
                <a:lnTo>
                  <a:pt x="2078539" y="587188"/>
                </a:lnTo>
                <a:lnTo>
                  <a:pt x="0" y="58718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606527" y="0"/>
            <a:ext cx="10176340" cy="10287000"/>
            <a:chOff x="0" y="0"/>
            <a:chExt cx="5956300" cy="6021070"/>
          </a:xfrm>
        </p:grpSpPr>
        <p:sp>
          <p:nvSpPr>
            <p:cNvPr name="Freeform 5" id="5"/>
            <p:cNvSpPr/>
            <p:nvPr/>
          </p:nvSpPr>
          <p:spPr>
            <a:xfrm flipH="false" flipV="false" rot="0">
              <a:off x="0" y="0"/>
              <a:ext cx="5956300" cy="6021070"/>
            </a:xfrm>
            <a:custGeom>
              <a:avLst/>
              <a:gdLst/>
              <a:ahLst/>
              <a:cxnLst/>
              <a:rect r="r" b="b" t="t" l="l"/>
              <a:pathLst>
                <a:path h="6021070" w="5956300">
                  <a:moveTo>
                    <a:pt x="0" y="6021070"/>
                  </a:moveTo>
                  <a:lnTo>
                    <a:pt x="692150" y="0"/>
                  </a:lnTo>
                  <a:lnTo>
                    <a:pt x="5956300" y="0"/>
                  </a:lnTo>
                  <a:lnTo>
                    <a:pt x="5264150" y="6021070"/>
                  </a:lnTo>
                  <a:close/>
                </a:path>
              </a:pathLst>
            </a:custGeom>
            <a:blipFill>
              <a:blip r:embed="rId4"/>
              <a:stretch>
                <a:fillRect l="-24420" t="0" r="-24420" b="0"/>
              </a:stretch>
            </a:blipFill>
          </p:spPr>
        </p:sp>
      </p:grpSp>
      <p:sp>
        <p:nvSpPr>
          <p:cNvPr name="TextBox 6" id="6"/>
          <p:cNvSpPr txBox="true"/>
          <p:nvPr/>
        </p:nvSpPr>
        <p:spPr>
          <a:xfrm rot="0">
            <a:off x="1030828" y="1200150"/>
            <a:ext cx="9152442" cy="962660"/>
          </a:xfrm>
          <a:prstGeom prst="rect">
            <a:avLst/>
          </a:prstGeom>
        </p:spPr>
        <p:txBody>
          <a:bodyPr anchor="t" rtlCol="false" tIns="0" lIns="0" bIns="0" rIns="0">
            <a:spAutoFit/>
          </a:bodyPr>
          <a:lstStyle/>
          <a:p>
            <a:pPr algn="l">
              <a:lnSpc>
                <a:spcPts val="7840"/>
              </a:lnSpc>
            </a:pPr>
            <a:r>
              <a:rPr lang="en-US" sz="5600" spc="632">
                <a:solidFill>
                  <a:srgbClr val="0D4C69"/>
                </a:solidFill>
                <a:latin typeface="Intro Rust"/>
                <a:ea typeface="Intro Rust"/>
                <a:cs typeface="Intro Rust"/>
                <a:sym typeface="Intro Rust"/>
              </a:rPr>
              <a:t>Introduction</a:t>
            </a:r>
          </a:p>
        </p:txBody>
      </p:sp>
      <p:sp>
        <p:nvSpPr>
          <p:cNvPr name="TextBox 7" id="7"/>
          <p:cNvSpPr txBox="true"/>
          <p:nvPr/>
        </p:nvSpPr>
        <p:spPr>
          <a:xfrm rot="0">
            <a:off x="984703" y="3900464"/>
            <a:ext cx="7361846" cy="2997708"/>
          </a:xfrm>
          <a:prstGeom prst="rect">
            <a:avLst/>
          </a:prstGeom>
        </p:spPr>
        <p:txBody>
          <a:bodyPr anchor="t" rtlCol="false" tIns="0" lIns="0" bIns="0" rIns="0">
            <a:spAutoFit/>
          </a:bodyPr>
          <a:lstStyle/>
          <a:p>
            <a:pPr algn="l" marL="690877" indent="-345439" lvl="1">
              <a:lnSpc>
                <a:spcPts val="3935"/>
              </a:lnSpc>
              <a:buFont typeface="Arial"/>
              <a:buChar char="•"/>
            </a:pPr>
            <a:r>
              <a:rPr lang="en-US" sz="3199">
                <a:solidFill>
                  <a:srgbClr val="FFFFFF"/>
                </a:solidFill>
                <a:latin typeface="Arimo"/>
                <a:ea typeface="Arimo"/>
                <a:cs typeface="Arimo"/>
                <a:sym typeface="Arimo"/>
              </a:rPr>
              <a:t>Your name, title, company</a:t>
            </a:r>
          </a:p>
          <a:p>
            <a:pPr algn="l" marL="690877" indent="-345439" lvl="1">
              <a:lnSpc>
                <a:spcPts val="3935"/>
              </a:lnSpc>
              <a:buFont typeface="Arial"/>
              <a:buChar char="•"/>
            </a:pPr>
            <a:r>
              <a:rPr lang="en-US" sz="3199">
                <a:solidFill>
                  <a:srgbClr val="FFFFFF"/>
                </a:solidFill>
                <a:latin typeface="Arimo"/>
                <a:ea typeface="Arimo"/>
                <a:cs typeface="Arimo"/>
                <a:sym typeface="Arimo"/>
              </a:rPr>
              <a:t>Engaging image related to your profession - could be a picture of you!</a:t>
            </a:r>
          </a:p>
          <a:p>
            <a:pPr algn="l" marL="690877" indent="-345439" lvl="1">
              <a:lnSpc>
                <a:spcPts val="3935"/>
              </a:lnSpc>
              <a:buFont typeface="Arial"/>
              <a:buChar char="•"/>
            </a:pPr>
            <a:r>
              <a:rPr lang="en-US" sz="3199">
                <a:solidFill>
                  <a:srgbClr val="FFFFFF"/>
                </a:solidFill>
                <a:latin typeface="Arimo"/>
                <a:ea typeface="Arimo"/>
                <a:cs typeface="Arimo"/>
                <a:sym typeface="Arimo"/>
              </a:rPr>
              <a:t>Brief overview of what you’ll talk about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3"/>
            <a:srcRect l="0" t="37304" r="0" b="48656"/>
            <a:stretch>
              <a:fillRect/>
            </a:stretch>
          </p:blipFill>
          <p:spPr>
            <a:xfrm flipH="false" flipV="false">
              <a:off x="0" y="0"/>
              <a:ext cx="24384000" cy="2280708"/>
            </a:xfrm>
            <a:prstGeom prst="rect">
              <a:avLst/>
            </a:prstGeom>
          </p:spPr>
        </p:pic>
      </p:grpSp>
      <p:sp>
        <p:nvSpPr>
          <p:cNvPr name="AutoShape 4" id="4"/>
          <p:cNvSpPr/>
          <p:nvPr/>
        </p:nvSpPr>
        <p:spPr>
          <a:xfrm>
            <a:off x="2302505" y="3532144"/>
            <a:ext cx="13682991" cy="0"/>
          </a:xfrm>
          <a:prstGeom prst="line">
            <a:avLst/>
          </a:prstGeom>
          <a:ln cap="flat" w="28575">
            <a:solidFill>
              <a:srgbClr val="FFFFFF"/>
            </a:solidFill>
            <a:prstDash val="solid"/>
            <a:headEnd type="none" len="sm" w="sm"/>
            <a:tailEnd type="none" len="sm" w="sm"/>
          </a:ln>
        </p:spPr>
      </p:sp>
      <p:sp>
        <p:nvSpPr>
          <p:cNvPr name="TextBox 5" id="5"/>
          <p:cNvSpPr txBox="true"/>
          <p:nvPr/>
        </p:nvSpPr>
        <p:spPr>
          <a:xfrm rot="0">
            <a:off x="3451209" y="3855055"/>
            <a:ext cx="11840892" cy="2502408"/>
          </a:xfrm>
          <a:prstGeom prst="rect">
            <a:avLst/>
          </a:prstGeom>
        </p:spPr>
        <p:txBody>
          <a:bodyPr anchor="t" rtlCol="false" tIns="0" lIns="0" bIns="0" rIns="0">
            <a:spAutoFit/>
          </a:bodyPr>
          <a:lstStyle/>
          <a:p>
            <a:pPr algn="l" marL="690879" indent="-345439" lvl="1">
              <a:lnSpc>
                <a:spcPts val="3935"/>
              </a:lnSpc>
              <a:buFont typeface="Arial"/>
              <a:buChar char="•"/>
            </a:pPr>
            <a:r>
              <a:rPr lang="en-US" sz="3199">
                <a:solidFill>
                  <a:srgbClr val="FFFFFF"/>
                </a:solidFill>
                <a:latin typeface="Arimo"/>
                <a:ea typeface="Arimo"/>
                <a:cs typeface="Arimo"/>
                <a:sym typeface="Arimo"/>
              </a:rPr>
              <a:t>What is the importance of your profession in society?</a:t>
            </a:r>
            <a:r>
              <a:rPr lang="en-US" sz="3199">
                <a:solidFill>
                  <a:srgbClr val="FFFFFF"/>
                </a:solidFill>
                <a:latin typeface="Arimo"/>
                <a:ea typeface="Arimo"/>
                <a:cs typeface="Arimo"/>
                <a:sym typeface="Arimo"/>
              </a:rPr>
              <a:t> </a:t>
            </a:r>
          </a:p>
          <a:p>
            <a:pPr algn="l" marL="690879" indent="-345439" lvl="1">
              <a:lnSpc>
                <a:spcPts val="3935"/>
              </a:lnSpc>
              <a:buFont typeface="Arial"/>
              <a:buChar char="•"/>
            </a:pPr>
            <a:r>
              <a:rPr lang="en-US" sz="3199">
                <a:solidFill>
                  <a:srgbClr val="FFFFFF"/>
                </a:solidFill>
                <a:latin typeface="Arimo"/>
                <a:ea typeface="Arimo"/>
                <a:cs typeface="Arimo"/>
                <a:sym typeface="Arimo"/>
              </a:rPr>
              <a:t>Simple definition of your role</a:t>
            </a:r>
          </a:p>
          <a:p>
            <a:pPr algn="l" marL="690879" indent="-345439" lvl="1">
              <a:lnSpc>
                <a:spcPts val="3935"/>
              </a:lnSpc>
              <a:buFont typeface="Arial"/>
              <a:buChar char="•"/>
            </a:pPr>
            <a:r>
              <a:rPr lang="en-US" sz="3199">
                <a:solidFill>
                  <a:srgbClr val="FFFFFF"/>
                </a:solidFill>
                <a:latin typeface="Arimo"/>
                <a:ea typeface="Arimo"/>
                <a:cs typeface="Arimo"/>
                <a:sym typeface="Arimo"/>
              </a:rPr>
              <a:t>Starting salary (older students may ask) - or mention it’s a well-paying job to live comfortably/raise a family on</a:t>
            </a:r>
          </a:p>
          <a:p>
            <a:pPr algn="l" marL="690879" indent="-345439" lvl="1">
              <a:lnSpc>
                <a:spcPts val="3935"/>
              </a:lnSpc>
              <a:buFont typeface="Arial"/>
              <a:buChar char="•"/>
            </a:pPr>
            <a:r>
              <a:rPr lang="en-US" sz="3199">
                <a:solidFill>
                  <a:srgbClr val="FFFFFF"/>
                </a:solidFill>
                <a:latin typeface="Arimo"/>
                <a:ea typeface="Arimo"/>
                <a:cs typeface="Arimo"/>
                <a:sym typeface="Arimo"/>
              </a:rPr>
              <a:t>Cover key responsibilities and duties</a:t>
            </a:r>
          </a:p>
        </p:txBody>
      </p:sp>
      <p:sp>
        <p:nvSpPr>
          <p:cNvPr name="TextBox 6" id="6"/>
          <p:cNvSpPr txBox="true"/>
          <p:nvPr/>
        </p:nvSpPr>
        <p:spPr>
          <a:xfrm rot="0">
            <a:off x="1028700" y="1114425"/>
            <a:ext cx="16230600" cy="1976247"/>
          </a:xfrm>
          <a:prstGeom prst="rect">
            <a:avLst/>
          </a:prstGeom>
        </p:spPr>
        <p:txBody>
          <a:bodyPr anchor="t" rtlCol="false" tIns="0" lIns="0" bIns="0" rIns="0">
            <a:spAutoFit/>
          </a:bodyPr>
          <a:lstStyle/>
          <a:p>
            <a:pPr algn="ctr">
              <a:lnSpc>
                <a:spcPts val="7704"/>
              </a:lnSpc>
            </a:pPr>
            <a:r>
              <a:rPr lang="en-US" sz="7200" spc="907">
                <a:solidFill>
                  <a:srgbClr val="0D4C69"/>
                </a:solidFill>
                <a:latin typeface="Intro Rust"/>
                <a:ea typeface="Intro Rust"/>
                <a:cs typeface="Intro Rust"/>
                <a:sym typeface="Intro Rust"/>
              </a:rPr>
              <a:t>What does a</a:t>
            </a:r>
          </a:p>
          <a:p>
            <a:pPr algn="ctr">
              <a:lnSpc>
                <a:spcPts val="7704"/>
              </a:lnSpc>
            </a:pPr>
            <a:r>
              <a:rPr lang="en-US" sz="7200" spc="907">
                <a:solidFill>
                  <a:srgbClr val="0D4C69"/>
                </a:solidFill>
                <a:latin typeface="Intro Rust"/>
                <a:ea typeface="Intro Rust"/>
                <a:cs typeface="Intro Rust"/>
                <a:sym typeface="Intro Rust"/>
              </a:rPr>
              <a:t>[Your profession] do?</a:t>
            </a:r>
          </a:p>
        </p:txBody>
      </p:sp>
      <p:sp>
        <p:nvSpPr>
          <p:cNvPr name="Freeform 7" id="7"/>
          <p:cNvSpPr/>
          <p:nvPr/>
        </p:nvSpPr>
        <p:spPr>
          <a:xfrm flipH="false" flipV="false" rot="0">
            <a:off x="13697336" y="5568468"/>
            <a:ext cx="4224508" cy="2867385"/>
          </a:xfrm>
          <a:custGeom>
            <a:avLst/>
            <a:gdLst/>
            <a:ahLst/>
            <a:cxnLst/>
            <a:rect r="r" b="b" t="t" l="l"/>
            <a:pathLst>
              <a:path h="2867385" w="4224508">
                <a:moveTo>
                  <a:pt x="0" y="0"/>
                </a:moveTo>
                <a:lnTo>
                  <a:pt x="4224508" y="0"/>
                </a:lnTo>
                <a:lnTo>
                  <a:pt x="4224508" y="2867384"/>
                </a:lnTo>
                <a:lnTo>
                  <a:pt x="0" y="286738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3355768" y="5574274"/>
            <a:ext cx="691625" cy="575778"/>
          </a:xfrm>
          <a:custGeom>
            <a:avLst/>
            <a:gdLst/>
            <a:ahLst/>
            <a:cxnLst/>
            <a:rect r="r" b="b" t="t" l="l"/>
            <a:pathLst>
              <a:path h="575778" w="691625">
                <a:moveTo>
                  <a:pt x="0" y="0"/>
                </a:moveTo>
                <a:lnTo>
                  <a:pt x="691626" y="0"/>
                </a:lnTo>
                <a:lnTo>
                  <a:pt x="691626" y="575778"/>
                </a:lnTo>
                <a:lnTo>
                  <a:pt x="0" y="57577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false" rot="0">
            <a:off x="17576031" y="8000691"/>
            <a:ext cx="691625" cy="575778"/>
          </a:xfrm>
          <a:custGeom>
            <a:avLst/>
            <a:gdLst/>
            <a:ahLst/>
            <a:cxnLst/>
            <a:rect r="r" b="b" t="t" l="l"/>
            <a:pathLst>
              <a:path h="575778" w="691625">
                <a:moveTo>
                  <a:pt x="691625" y="0"/>
                </a:moveTo>
                <a:lnTo>
                  <a:pt x="0" y="0"/>
                </a:lnTo>
                <a:lnTo>
                  <a:pt x="0" y="575778"/>
                </a:lnTo>
                <a:lnTo>
                  <a:pt x="691625" y="575778"/>
                </a:lnTo>
                <a:lnTo>
                  <a:pt x="691625"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4047394" y="6073852"/>
            <a:ext cx="943703" cy="646430"/>
          </a:xfrm>
          <a:prstGeom prst="rect">
            <a:avLst/>
          </a:prstGeom>
        </p:spPr>
        <p:txBody>
          <a:bodyPr anchor="t" rtlCol="false" tIns="0" lIns="0" bIns="0" rIns="0">
            <a:spAutoFit/>
          </a:bodyPr>
          <a:lstStyle/>
          <a:p>
            <a:pPr algn="ctr">
              <a:lnSpc>
                <a:spcPts val="5319"/>
              </a:lnSpc>
            </a:pPr>
            <a:r>
              <a:rPr lang="en-US" sz="3799">
                <a:solidFill>
                  <a:srgbClr val="0D4C69"/>
                </a:solidFill>
                <a:latin typeface="Gagalin"/>
                <a:ea typeface="Gagalin"/>
                <a:cs typeface="Gagalin"/>
                <a:sym typeface="Gagalin"/>
              </a:rPr>
              <a:t>Tip:</a:t>
            </a:r>
          </a:p>
        </p:txBody>
      </p:sp>
      <p:sp>
        <p:nvSpPr>
          <p:cNvPr name="TextBox 11" id="11"/>
          <p:cNvSpPr txBox="true"/>
          <p:nvPr/>
        </p:nvSpPr>
        <p:spPr>
          <a:xfrm rot="0">
            <a:off x="14047394" y="6906910"/>
            <a:ext cx="3633220" cy="1291590"/>
          </a:xfrm>
          <a:prstGeom prst="rect">
            <a:avLst/>
          </a:prstGeom>
        </p:spPr>
        <p:txBody>
          <a:bodyPr anchor="t" rtlCol="false" tIns="0" lIns="0" bIns="0" rIns="0">
            <a:spAutoFit/>
          </a:bodyPr>
          <a:lstStyle/>
          <a:p>
            <a:pPr algn="l">
              <a:lnSpc>
                <a:spcPts val="3360"/>
              </a:lnSpc>
            </a:pPr>
            <a:r>
              <a:rPr lang="en-US" sz="2400" spc="96">
                <a:solidFill>
                  <a:srgbClr val="0D4C69"/>
                </a:solidFill>
                <a:latin typeface="Arial Bold"/>
                <a:ea typeface="Arial Bold"/>
                <a:cs typeface="Arial Bold"/>
                <a:sym typeface="Arial Bold"/>
              </a:rPr>
              <a:t>This is a great spot to add videos, photos, or other resources!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12499" y="1667305"/>
            <a:ext cx="6586015" cy="5232795"/>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0" t="-25789" r="0" b="-25789"/>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5" id="5"/>
          <p:cNvSpPr/>
          <p:nvPr/>
        </p:nvSpPr>
        <p:spPr>
          <a:xfrm flipH="true" flipV="false" rot="0">
            <a:off x="0" y="8926102"/>
            <a:ext cx="4254201" cy="1925026"/>
          </a:xfrm>
          <a:custGeom>
            <a:avLst/>
            <a:gdLst/>
            <a:ahLst/>
            <a:cxnLst/>
            <a:rect r="r" b="b" t="t" l="l"/>
            <a:pathLst>
              <a:path h="1925026" w="4254201">
                <a:moveTo>
                  <a:pt x="4254201" y="0"/>
                </a:moveTo>
                <a:lnTo>
                  <a:pt x="0" y="0"/>
                </a:lnTo>
                <a:lnTo>
                  <a:pt x="0" y="1925026"/>
                </a:lnTo>
                <a:lnTo>
                  <a:pt x="4254201" y="1925026"/>
                </a:lnTo>
                <a:lnTo>
                  <a:pt x="4254201" y="0"/>
                </a:lnTo>
                <a:close/>
              </a:path>
            </a:pathLst>
          </a:custGeom>
          <a:blipFill>
            <a:blip r:embed="rId4"/>
            <a:stretch>
              <a:fillRect l="0" t="0" r="0" b="0"/>
            </a:stretch>
          </a:blipFill>
        </p:spPr>
      </p:sp>
      <p:grpSp>
        <p:nvGrpSpPr>
          <p:cNvPr name="Group 6" id="6"/>
          <p:cNvGrpSpPr/>
          <p:nvPr/>
        </p:nvGrpSpPr>
        <p:grpSpPr>
          <a:xfrm rot="0">
            <a:off x="9202422" y="0"/>
            <a:ext cx="9085578" cy="10287000"/>
            <a:chOff x="0" y="0"/>
            <a:chExt cx="3073393" cy="3479800"/>
          </a:xfrm>
        </p:grpSpPr>
        <p:sp>
          <p:nvSpPr>
            <p:cNvPr name="Freeform 7" id="7"/>
            <p:cNvSpPr/>
            <p:nvPr/>
          </p:nvSpPr>
          <p:spPr>
            <a:xfrm flipH="false" flipV="false" rot="0">
              <a:off x="0" y="0"/>
              <a:ext cx="3073393" cy="3479800"/>
            </a:xfrm>
            <a:custGeom>
              <a:avLst/>
              <a:gdLst/>
              <a:ahLst/>
              <a:cxnLst/>
              <a:rect r="r" b="b" t="t" l="l"/>
              <a:pathLst>
                <a:path h="3479800" w="3073393">
                  <a:moveTo>
                    <a:pt x="0" y="0"/>
                  </a:moveTo>
                  <a:lnTo>
                    <a:pt x="3073393" y="0"/>
                  </a:lnTo>
                  <a:lnTo>
                    <a:pt x="3073393" y="3479800"/>
                  </a:lnTo>
                  <a:lnTo>
                    <a:pt x="0" y="3479800"/>
                  </a:lnTo>
                  <a:close/>
                </a:path>
              </a:pathLst>
            </a:custGeom>
            <a:solidFill>
              <a:srgbClr val="0D4C69"/>
            </a:solidFill>
          </p:spPr>
        </p:sp>
      </p:grpSp>
      <p:sp>
        <p:nvSpPr>
          <p:cNvPr name="Freeform 8" id="8"/>
          <p:cNvSpPr/>
          <p:nvPr/>
        </p:nvSpPr>
        <p:spPr>
          <a:xfrm flipH="true" flipV="false" rot="-5400000">
            <a:off x="14736525" y="-2817866"/>
            <a:ext cx="4544965" cy="6469701"/>
          </a:xfrm>
          <a:custGeom>
            <a:avLst/>
            <a:gdLst/>
            <a:ahLst/>
            <a:cxnLst/>
            <a:rect r="r" b="b" t="t" l="l"/>
            <a:pathLst>
              <a:path h="6469701" w="4544965">
                <a:moveTo>
                  <a:pt x="4544965" y="0"/>
                </a:moveTo>
                <a:lnTo>
                  <a:pt x="0" y="0"/>
                </a:lnTo>
                <a:lnTo>
                  <a:pt x="0" y="6469701"/>
                </a:lnTo>
                <a:lnTo>
                  <a:pt x="4544965" y="6469701"/>
                </a:lnTo>
                <a:lnTo>
                  <a:pt x="4544965" y="0"/>
                </a:lnTo>
                <a:close/>
              </a:path>
            </a:pathLst>
          </a:custGeom>
          <a:blipFill>
            <a:blip r:embed="rId5"/>
            <a:stretch>
              <a:fillRect l="0" t="0" r="0" b="0"/>
            </a:stretch>
          </a:blipFill>
        </p:spPr>
      </p:sp>
      <p:grpSp>
        <p:nvGrpSpPr>
          <p:cNvPr name="Group 9" id="9"/>
          <p:cNvGrpSpPr>
            <a:grpSpLocks noChangeAspect="true"/>
          </p:cNvGrpSpPr>
          <p:nvPr/>
        </p:nvGrpSpPr>
        <p:grpSpPr>
          <a:xfrm rot="0">
            <a:off x="10504138" y="1591105"/>
            <a:ext cx="6586015" cy="5232795"/>
            <a:chOff x="0" y="0"/>
            <a:chExt cx="3901440" cy="3099816"/>
          </a:xfrm>
        </p:grpSpPr>
        <p:sp>
          <p:nvSpPr>
            <p:cNvPr name="Freeform 10" id="10"/>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6"/>
              <a:stretch>
                <a:fillRect l="0" t="-494" r="0" b="-494"/>
              </a:stretch>
            </a:blipFill>
          </p:spPr>
        </p:sp>
        <p:sp>
          <p:nvSpPr>
            <p:cNvPr name="Freeform 11" id="11"/>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12" id="12"/>
          <p:cNvSpPr/>
          <p:nvPr/>
        </p:nvSpPr>
        <p:spPr>
          <a:xfrm flipH="false" flipV="false" rot="0">
            <a:off x="8900830" y="-562459"/>
            <a:ext cx="603183" cy="11074332"/>
          </a:xfrm>
          <a:custGeom>
            <a:avLst/>
            <a:gdLst/>
            <a:ahLst/>
            <a:cxnLst/>
            <a:rect r="r" b="b" t="t" l="l"/>
            <a:pathLst>
              <a:path h="11074332" w="603183">
                <a:moveTo>
                  <a:pt x="0" y="0"/>
                </a:moveTo>
                <a:lnTo>
                  <a:pt x="603183" y="0"/>
                </a:lnTo>
                <a:lnTo>
                  <a:pt x="603183" y="11074332"/>
                </a:lnTo>
                <a:lnTo>
                  <a:pt x="0" y="11074332"/>
                </a:lnTo>
                <a:lnTo>
                  <a:pt x="0" y="0"/>
                </a:lnTo>
                <a:close/>
              </a:path>
            </a:pathLst>
          </a:custGeom>
          <a:blipFill>
            <a:blip r:embed="rId7"/>
            <a:stretch>
              <a:fillRect l="0" t="0" r="-358995" b="0"/>
            </a:stretch>
          </a:blipFill>
        </p:spPr>
      </p:sp>
      <p:sp>
        <p:nvSpPr>
          <p:cNvPr name="TextBox 13" id="13"/>
          <p:cNvSpPr txBox="true"/>
          <p:nvPr/>
        </p:nvSpPr>
        <p:spPr>
          <a:xfrm rot="0">
            <a:off x="1352898" y="7296487"/>
            <a:ext cx="6505216" cy="2007108"/>
          </a:xfrm>
          <a:prstGeom prst="rect">
            <a:avLst/>
          </a:prstGeom>
        </p:spPr>
        <p:txBody>
          <a:bodyPr anchor="t" rtlCol="false" tIns="0" lIns="0" bIns="0" rIns="0">
            <a:spAutoFit/>
          </a:bodyPr>
          <a:lstStyle/>
          <a:p>
            <a:pPr algn="l" marL="690877" indent="-345439" lvl="1">
              <a:lnSpc>
                <a:spcPts val="3935"/>
              </a:lnSpc>
              <a:buFont typeface="Arial"/>
              <a:buChar char="•"/>
            </a:pPr>
            <a:r>
              <a:rPr lang="en-US" sz="3199">
                <a:solidFill>
                  <a:srgbClr val="FFFFFF"/>
                </a:solidFill>
                <a:latin typeface="Arimo"/>
                <a:ea typeface="Arimo"/>
                <a:cs typeface="Arimo"/>
                <a:sym typeface="Arimo"/>
              </a:rPr>
              <a:t>Walk students through a typical day in your job</a:t>
            </a:r>
          </a:p>
          <a:p>
            <a:pPr algn="l" marL="690877" indent="-345439" lvl="1">
              <a:lnSpc>
                <a:spcPts val="3935"/>
              </a:lnSpc>
              <a:buFont typeface="Arial"/>
              <a:buChar char="•"/>
            </a:pPr>
            <a:r>
              <a:rPr lang="en-US" sz="3199">
                <a:solidFill>
                  <a:srgbClr val="FFFFFF"/>
                </a:solidFill>
                <a:latin typeface="Arimo"/>
                <a:ea typeface="Arimo"/>
                <a:cs typeface="Arimo"/>
                <a:sym typeface="Arimo"/>
              </a:rPr>
              <a:t>Highlight different tasks and challenges</a:t>
            </a:r>
          </a:p>
        </p:txBody>
      </p:sp>
      <p:sp>
        <p:nvSpPr>
          <p:cNvPr name="TextBox 14" id="14"/>
          <p:cNvSpPr txBox="true"/>
          <p:nvPr/>
        </p:nvSpPr>
        <p:spPr>
          <a:xfrm rot="0">
            <a:off x="10422993" y="7296487"/>
            <a:ext cx="6505216" cy="1511808"/>
          </a:xfrm>
          <a:prstGeom prst="rect">
            <a:avLst/>
          </a:prstGeom>
        </p:spPr>
        <p:txBody>
          <a:bodyPr anchor="t" rtlCol="false" tIns="0" lIns="0" bIns="0" rIns="0">
            <a:spAutoFit/>
          </a:bodyPr>
          <a:lstStyle/>
          <a:p>
            <a:pPr algn="l" marL="690877" indent="-345439" lvl="1">
              <a:lnSpc>
                <a:spcPts val="3935"/>
              </a:lnSpc>
              <a:buFont typeface="Arial"/>
              <a:buChar char="•"/>
            </a:pPr>
            <a:r>
              <a:rPr lang="en-US" sz="3199">
                <a:solidFill>
                  <a:srgbClr val="FFFFFF"/>
                </a:solidFill>
                <a:latin typeface="Arimo"/>
                <a:ea typeface="Arimo"/>
                <a:cs typeface="Arimo"/>
                <a:sym typeface="Arimo"/>
              </a:rPr>
              <a:t>Use visuals (inspection footage, props, tools) or images to illustrate - </a:t>
            </a:r>
            <a:r>
              <a:rPr lang="en-US" sz="3199">
                <a:solidFill>
                  <a:srgbClr val="FFFFFF"/>
                </a:solidFill>
                <a:latin typeface="Arimo Bold"/>
                <a:ea typeface="Arimo Bold"/>
                <a:cs typeface="Arimo Bold"/>
                <a:sym typeface="Arimo Bold"/>
              </a:rPr>
              <a:t>SHOW DON’T TELL!</a:t>
            </a:r>
          </a:p>
        </p:txBody>
      </p:sp>
      <p:sp>
        <p:nvSpPr>
          <p:cNvPr name="Freeform 15" id="15"/>
          <p:cNvSpPr/>
          <p:nvPr/>
        </p:nvSpPr>
        <p:spPr>
          <a:xfrm flipH="false" flipV="false" rot="-2700000">
            <a:off x="3278830" y="2600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Freeform 16" id="16"/>
          <p:cNvSpPr/>
          <p:nvPr/>
        </p:nvSpPr>
        <p:spPr>
          <a:xfrm flipH="false" flipV="false" rot="-2700000">
            <a:off x="12361261" y="3362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TextBox 17" id="17"/>
          <p:cNvSpPr txBox="true"/>
          <p:nvPr/>
        </p:nvSpPr>
        <p:spPr>
          <a:xfrm rot="0">
            <a:off x="2263010" y="5771682"/>
            <a:ext cx="4741119"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ea typeface="Just Another Hand"/>
                <a:cs typeface="Just Another Hand"/>
                <a:sym typeface="Just Another Hand"/>
              </a:rPr>
              <a:t>Visual inspections</a:t>
            </a:r>
          </a:p>
        </p:txBody>
      </p:sp>
      <p:sp>
        <p:nvSpPr>
          <p:cNvPr name="TextBox 18" id="18"/>
          <p:cNvSpPr txBox="true"/>
          <p:nvPr/>
        </p:nvSpPr>
        <p:spPr>
          <a:xfrm rot="0">
            <a:off x="11037249" y="5771682"/>
            <a:ext cx="5473815"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ea typeface="Just Another Hand"/>
                <a:cs typeface="Just Another Hand"/>
                <a:sym typeface="Just Another Hand"/>
              </a:rPr>
              <a:t>Reporting</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sp>
        <p:nvSpPr>
          <p:cNvPr name="AutoShape 2" id="2"/>
          <p:cNvSpPr/>
          <p:nvPr/>
        </p:nvSpPr>
        <p:spPr>
          <a:xfrm>
            <a:off x="0" y="3035647"/>
            <a:ext cx="8157248" cy="0"/>
          </a:xfrm>
          <a:prstGeom prst="line">
            <a:avLst/>
          </a:prstGeom>
          <a:ln cap="flat" w="28575">
            <a:solidFill>
              <a:srgbClr val="FFFFFF"/>
            </a:solidFill>
            <a:prstDash val="solid"/>
            <a:headEnd type="none" len="sm" w="sm"/>
            <a:tailEnd type="none" len="sm" w="sm"/>
          </a:ln>
        </p:spPr>
      </p:sp>
      <p:grpSp>
        <p:nvGrpSpPr>
          <p:cNvPr name="Group 3" id="3"/>
          <p:cNvGrpSpPr/>
          <p:nvPr/>
        </p:nvGrpSpPr>
        <p:grpSpPr>
          <a:xfrm rot="0">
            <a:off x="9606527" y="0"/>
            <a:ext cx="10176340" cy="10287000"/>
            <a:chOff x="0" y="0"/>
            <a:chExt cx="5956300" cy="6021070"/>
          </a:xfrm>
        </p:grpSpPr>
        <p:sp>
          <p:nvSpPr>
            <p:cNvPr name="Freeform 4" id="4"/>
            <p:cNvSpPr/>
            <p:nvPr/>
          </p:nvSpPr>
          <p:spPr>
            <a:xfrm flipH="false" flipV="false" rot="0">
              <a:off x="0" y="0"/>
              <a:ext cx="5956300" cy="6021070"/>
            </a:xfrm>
            <a:custGeom>
              <a:avLst/>
              <a:gdLst/>
              <a:ahLst/>
              <a:cxnLst/>
              <a:rect r="r" b="b" t="t" l="l"/>
              <a:pathLst>
                <a:path h="6021070" w="5956300">
                  <a:moveTo>
                    <a:pt x="0" y="6021070"/>
                  </a:moveTo>
                  <a:lnTo>
                    <a:pt x="692150" y="0"/>
                  </a:lnTo>
                  <a:lnTo>
                    <a:pt x="5956300" y="0"/>
                  </a:lnTo>
                  <a:lnTo>
                    <a:pt x="5264150" y="6021070"/>
                  </a:lnTo>
                  <a:close/>
                </a:path>
              </a:pathLst>
            </a:custGeom>
            <a:blipFill>
              <a:blip r:embed="rId2"/>
              <a:stretch>
                <a:fillRect l="-19119" t="0" r="-19119" b="0"/>
              </a:stretch>
            </a:blipFill>
          </p:spPr>
        </p:sp>
      </p:grpSp>
      <p:sp>
        <p:nvSpPr>
          <p:cNvPr name="TextBox 5" id="5"/>
          <p:cNvSpPr txBox="true"/>
          <p:nvPr/>
        </p:nvSpPr>
        <p:spPr>
          <a:xfrm rot="0">
            <a:off x="984703" y="595025"/>
            <a:ext cx="9152442" cy="1953260"/>
          </a:xfrm>
          <a:prstGeom prst="rect">
            <a:avLst/>
          </a:prstGeom>
        </p:spPr>
        <p:txBody>
          <a:bodyPr anchor="t" rtlCol="false" tIns="0" lIns="0" bIns="0" rIns="0">
            <a:spAutoFit/>
          </a:bodyPr>
          <a:lstStyle/>
          <a:p>
            <a:pPr algn="l">
              <a:lnSpc>
                <a:spcPts val="7840"/>
              </a:lnSpc>
            </a:pPr>
            <a:r>
              <a:rPr lang="en-US" sz="5600" spc="632">
                <a:solidFill>
                  <a:srgbClr val="0D4C69"/>
                </a:solidFill>
                <a:latin typeface="Intro Rust"/>
                <a:ea typeface="Intro Rust"/>
                <a:cs typeface="Intro Rust"/>
                <a:sym typeface="Intro Rust"/>
              </a:rPr>
              <a:t>SKILLS &amp;</a:t>
            </a:r>
          </a:p>
          <a:p>
            <a:pPr algn="l">
              <a:lnSpc>
                <a:spcPts val="7840"/>
              </a:lnSpc>
            </a:pPr>
            <a:r>
              <a:rPr lang="en-US" sz="5600" spc="632">
                <a:solidFill>
                  <a:srgbClr val="0D4C69"/>
                </a:solidFill>
                <a:latin typeface="Intro Rust"/>
                <a:ea typeface="Intro Rust"/>
                <a:cs typeface="Intro Rust"/>
                <a:sym typeface="Intro Rust"/>
              </a:rPr>
              <a:t>EDUCATION</a:t>
            </a:r>
          </a:p>
        </p:txBody>
      </p:sp>
      <p:sp>
        <p:nvSpPr>
          <p:cNvPr name="TextBox 6" id="6"/>
          <p:cNvSpPr txBox="true"/>
          <p:nvPr/>
        </p:nvSpPr>
        <p:spPr>
          <a:xfrm rot="0">
            <a:off x="984182" y="3488085"/>
            <a:ext cx="7361846" cy="3493008"/>
          </a:xfrm>
          <a:prstGeom prst="rect">
            <a:avLst/>
          </a:prstGeom>
        </p:spPr>
        <p:txBody>
          <a:bodyPr anchor="t" rtlCol="false" tIns="0" lIns="0" bIns="0" rIns="0">
            <a:spAutoFit/>
          </a:bodyPr>
          <a:lstStyle/>
          <a:p>
            <a:pPr algn="l" marL="690877" indent="-345439" lvl="1">
              <a:lnSpc>
                <a:spcPts val="3935"/>
              </a:lnSpc>
              <a:buFont typeface="Arial"/>
              <a:buChar char="•"/>
            </a:pPr>
            <a:r>
              <a:rPr lang="en-US" sz="3199">
                <a:solidFill>
                  <a:srgbClr val="FFFFFF"/>
                </a:solidFill>
                <a:latin typeface="Arimo"/>
                <a:ea typeface="Arimo"/>
                <a:cs typeface="Arimo"/>
                <a:sym typeface="Arimo"/>
              </a:rPr>
              <a:t>Outline the necessary education and training for the job</a:t>
            </a:r>
          </a:p>
          <a:p>
            <a:pPr algn="l" marL="690877" indent="-345439" lvl="1">
              <a:lnSpc>
                <a:spcPts val="3935"/>
              </a:lnSpc>
              <a:buFont typeface="Arial"/>
              <a:buChar char="•"/>
            </a:pPr>
            <a:r>
              <a:rPr lang="en-US" sz="3199">
                <a:solidFill>
                  <a:srgbClr val="FFFFFF"/>
                </a:solidFill>
                <a:latin typeface="Arimo"/>
                <a:ea typeface="Arimo"/>
                <a:cs typeface="Arimo"/>
                <a:sym typeface="Arimo"/>
              </a:rPr>
              <a:t>What soft skills are helpful (communication, problem-solving, teamwork, etc.)?</a:t>
            </a:r>
          </a:p>
          <a:p>
            <a:pPr algn="l" marL="690877" indent="-345439" lvl="1">
              <a:lnSpc>
                <a:spcPts val="3935"/>
              </a:lnSpc>
              <a:buFont typeface="Arial"/>
              <a:buChar char="•"/>
            </a:pPr>
            <a:r>
              <a:rPr lang="en-US" sz="3199">
                <a:solidFill>
                  <a:srgbClr val="FFFFFF"/>
                </a:solidFill>
                <a:latin typeface="Arimo"/>
                <a:ea typeface="Arimo"/>
                <a:cs typeface="Arimo"/>
                <a:sym typeface="Arimo"/>
              </a:rPr>
              <a:t>Mention certifications or license needed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D4C69"/>
        </a:solidFill>
      </p:bgPr>
    </p:bg>
    <p:spTree>
      <p:nvGrpSpPr>
        <p:cNvPr id="1" name=""/>
        <p:cNvGrpSpPr/>
        <p:nvPr/>
      </p:nvGrpSpPr>
      <p:grpSpPr>
        <a:xfrm>
          <a:off x="0" y="0"/>
          <a:ext cx="0" cy="0"/>
          <a:chOff x="0" y="0"/>
          <a:chExt cx="0" cy="0"/>
        </a:xfrm>
      </p:grpSpPr>
      <p:grpSp>
        <p:nvGrpSpPr>
          <p:cNvPr name="Group 2" id="2"/>
          <p:cNvGrpSpPr/>
          <p:nvPr/>
        </p:nvGrpSpPr>
        <p:grpSpPr>
          <a:xfrm rot="0">
            <a:off x="0" y="0"/>
            <a:ext cx="7350233" cy="10287000"/>
            <a:chOff x="0" y="0"/>
            <a:chExt cx="2486375" cy="3479800"/>
          </a:xfrm>
        </p:grpSpPr>
        <p:sp>
          <p:nvSpPr>
            <p:cNvPr name="Freeform 3" id="3"/>
            <p:cNvSpPr/>
            <p:nvPr/>
          </p:nvSpPr>
          <p:spPr>
            <a:xfrm flipH="false" flipV="false" rot="0">
              <a:off x="0" y="0"/>
              <a:ext cx="2486375" cy="3479800"/>
            </a:xfrm>
            <a:custGeom>
              <a:avLst/>
              <a:gdLst/>
              <a:ahLst/>
              <a:cxnLst/>
              <a:rect r="r" b="b" t="t" l="l"/>
              <a:pathLst>
                <a:path h="3479800" w="2486375">
                  <a:moveTo>
                    <a:pt x="0" y="0"/>
                  </a:moveTo>
                  <a:lnTo>
                    <a:pt x="2486375" y="0"/>
                  </a:lnTo>
                  <a:lnTo>
                    <a:pt x="2486375" y="3479800"/>
                  </a:lnTo>
                  <a:lnTo>
                    <a:pt x="0" y="3479800"/>
                  </a:lnTo>
                  <a:close/>
                </a:path>
              </a:pathLst>
            </a:custGeom>
            <a:solidFill>
              <a:srgbClr val="629CBB"/>
            </a:solidFill>
          </p:spPr>
        </p:sp>
      </p:grpSp>
      <p:grpSp>
        <p:nvGrpSpPr>
          <p:cNvPr name="Group 4" id="4"/>
          <p:cNvGrpSpPr>
            <a:grpSpLocks noChangeAspect="true"/>
          </p:cNvGrpSpPr>
          <p:nvPr/>
        </p:nvGrpSpPr>
        <p:grpSpPr>
          <a:xfrm rot="0">
            <a:off x="1028700" y="786986"/>
            <a:ext cx="5119596" cy="9887480"/>
            <a:chOff x="0" y="0"/>
            <a:chExt cx="3290570" cy="6355080"/>
          </a:xfrm>
        </p:grpSpPr>
        <p:sp>
          <p:nvSpPr>
            <p:cNvPr name="Freeform 5" id="5"/>
            <p:cNvSpPr/>
            <p:nvPr/>
          </p:nvSpPr>
          <p:spPr>
            <a:xfrm flipH="false" flipV="false" rot="0">
              <a:off x="0" y="1270"/>
              <a:ext cx="3289300" cy="6353810"/>
            </a:xfrm>
            <a:custGeom>
              <a:avLst/>
              <a:gdLst/>
              <a:ahLst/>
              <a:cxnLst/>
              <a:rect r="r" b="b" t="t" l="l"/>
              <a:pathLst>
                <a:path h="6353810" w="3289300">
                  <a:moveTo>
                    <a:pt x="3289300" y="6353810"/>
                  </a:moveTo>
                  <a:lnTo>
                    <a:pt x="0" y="6353810"/>
                  </a:lnTo>
                  <a:lnTo>
                    <a:pt x="0" y="0"/>
                  </a:lnTo>
                  <a:lnTo>
                    <a:pt x="3289300" y="0"/>
                  </a:lnTo>
                  <a:lnTo>
                    <a:pt x="3289300" y="6353810"/>
                  </a:lnTo>
                  <a:close/>
                </a:path>
              </a:pathLst>
            </a:custGeom>
            <a:solidFill>
              <a:srgbClr val="FFFFFF"/>
            </a:solidFill>
          </p:spPr>
        </p:sp>
        <p:sp>
          <p:nvSpPr>
            <p:cNvPr name="Freeform 6" id="6"/>
            <p:cNvSpPr/>
            <p:nvPr/>
          </p:nvSpPr>
          <p:spPr>
            <a:xfrm flipH="false" flipV="false" rot="0">
              <a:off x="179070" y="323342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3"/>
              <a:stretch>
                <a:fillRect l="-25198" t="0" r="-25198" b="0"/>
              </a:stretch>
            </a:blipFill>
          </p:spPr>
        </p:sp>
        <p:sp>
          <p:nvSpPr>
            <p:cNvPr name="Freeform 7" id="7"/>
            <p:cNvSpPr/>
            <p:nvPr/>
          </p:nvSpPr>
          <p:spPr>
            <a:xfrm flipH="false" flipV="false" rot="0">
              <a:off x="181610" y="18034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4"/>
              <a:stretch>
                <a:fillRect l="-25198" t="0" r="-25198" b="0"/>
              </a:stretch>
            </a:blipFill>
          </p:spPr>
        </p:sp>
        <p:sp>
          <p:nvSpPr>
            <p:cNvPr name="Freeform 8" id="8"/>
            <p:cNvSpPr/>
            <p:nvPr/>
          </p:nvSpPr>
          <p:spPr>
            <a:xfrm flipH="false" flipV="false" rot="0">
              <a:off x="54610" y="439420"/>
              <a:ext cx="3173730" cy="5429250"/>
            </a:xfrm>
            <a:custGeom>
              <a:avLst/>
              <a:gdLst/>
              <a:ahLst/>
              <a:cxnLst/>
              <a:rect r="r" b="b" t="t" l="l"/>
              <a:pathLst>
                <a:path h="5429250" w="317373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040505"/>
            </a:solidFill>
          </p:spPr>
        </p:sp>
      </p:grpSp>
      <p:sp>
        <p:nvSpPr>
          <p:cNvPr name="Freeform 9" id="9"/>
          <p:cNvSpPr/>
          <p:nvPr/>
        </p:nvSpPr>
        <p:spPr>
          <a:xfrm flipH="false" flipV="false" rot="0">
            <a:off x="8856111" y="633420"/>
            <a:ext cx="7315200" cy="1883664"/>
          </a:xfrm>
          <a:custGeom>
            <a:avLst/>
            <a:gdLst/>
            <a:ahLst/>
            <a:cxnLst/>
            <a:rect r="r" b="b" t="t" l="l"/>
            <a:pathLst>
              <a:path h="1883664" w="7315200">
                <a:moveTo>
                  <a:pt x="0" y="0"/>
                </a:moveTo>
                <a:lnTo>
                  <a:pt x="7315200" y="0"/>
                </a:lnTo>
                <a:lnTo>
                  <a:pt x="7315200" y="1883664"/>
                </a:lnTo>
                <a:lnTo>
                  <a:pt x="0" y="188366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4501004" y="9699839"/>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2384549">
            <a:off x="3064551" y="-703548"/>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9"/>
            <a:stretch>
              <a:fillRect l="0" t="0" r="0" b="0"/>
            </a:stretch>
          </a:blipFill>
        </p:spPr>
      </p:sp>
      <p:sp>
        <p:nvSpPr>
          <p:cNvPr name="TextBox 12" id="12"/>
          <p:cNvSpPr txBox="true"/>
          <p:nvPr/>
        </p:nvSpPr>
        <p:spPr>
          <a:xfrm rot="0">
            <a:off x="8721629" y="1114425"/>
            <a:ext cx="8428415" cy="1004697"/>
          </a:xfrm>
          <a:prstGeom prst="rect">
            <a:avLst/>
          </a:prstGeom>
        </p:spPr>
        <p:txBody>
          <a:bodyPr anchor="t" rtlCol="false" tIns="0" lIns="0" bIns="0" rIns="0">
            <a:spAutoFit/>
          </a:bodyPr>
          <a:lstStyle/>
          <a:p>
            <a:pPr algn="l">
              <a:lnSpc>
                <a:spcPts val="7704"/>
              </a:lnSpc>
            </a:pPr>
            <a:r>
              <a:rPr lang="en-US" sz="7200" spc="907">
                <a:solidFill>
                  <a:srgbClr val="FFFFFF"/>
                </a:solidFill>
                <a:latin typeface="Intro Rust"/>
                <a:ea typeface="Intro Rust"/>
                <a:cs typeface="Intro Rust"/>
                <a:sym typeface="Intro Rust"/>
              </a:rPr>
              <a:t>Career Path</a:t>
            </a:r>
          </a:p>
        </p:txBody>
      </p:sp>
      <p:sp>
        <p:nvSpPr>
          <p:cNvPr name="TextBox 13" id="13"/>
          <p:cNvSpPr txBox="true"/>
          <p:nvPr/>
        </p:nvSpPr>
        <p:spPr>
          <a:xfrm rot="0">
            <a:off x="8736806" y="3136745"/>
            <a:ext cx="8522494" cy="2007108"/>
          </a:xfrm>
          <a:prstGeom prst="rect">
            <a:avLst/>
          </a:prstGeom>
        </p:spPr>
        <p:txBody>
          <a:bodyPr anchor="t" rtlCol="false" tIns="0" lIns="0" bIns="0" rIns="0">
            <a:spAutoFit/>
          </a:bodyPr>
          <a:lstStyle/>
          <a:p>
            <a:pPr algn="l" marL="690881" indent="-345440" lvl="1">
              <a:lnSpc>
                <a:spcPts val="3936"/>
              </a:lnSpc>
              <a:buFont typeface="Arial"/>
              <a:buChar char="•"/>
            </a:pPr>
            <a:r>
              <a:rPr lang="en-US" sz="3200">
                <a:solidFill>
                  <a:srgbClr val="FFFFFF"/>
                </a:solidFill>
                <a:latin typeface="Arimo"/>
                <a:ea typeface="Arimo"/>
                <a:cs typeface="Arimo"/>
                <a:sym typeface="Arimo"/>
              </a:rPr>
              <a:t>Discuss your career path: how did you get here?</a:t>
            </a:r>
          </a:p>
          <a:p>
            <a:pPr algn="l" marL="690881" indent="-345440" lvl="1">
              <a:lnSpc>
                <a:spcPts val="3936"/>
              </a:lnSpc>
              <a:buFont typeface="Arial"/>
              <a:buChar char="•"/>
            </a:pPr>
            <a:r>
              <a:rPr lang="en-US" sz="3200">
                <a:solidFill>
                  <a:srgbClr val="FFFFFF"/>
                </a:solidFill>
                <a:latin typeface="Arimo"/>
                <a:ea typeface="Arimo"/>
                <a:cs typeface="Arimo"/>
                <a:sym typeface="Arimo"/>
              </a:rPr>
              <a:t>Highlight career growth opportunities</a:t>
            </a:r>
          </a:p>
          <a:p>
            <a:pPr algn="l" marL="690881" indent="-345440" lvl="1">
              <a:lnSpc>
                <a:spcPts val="3936"/>
              </a:lnSpc>
              <a:buFont typeface="Arial"/>
              <a:buChar char="•"/>
            </a:pPr>
            <a:r>
              <a:rPr lang="en-US" sz="3200">
                <a:solidFill>
                  <a:srgbClr val="FFFFFF"/>
                </a:solidFill>
                <a:latin typeface="Arimo"/>
                <a:ea typeface="Arimo"/>
                <a:cs typeface="Arimo"/>
                <a:sym typeface="Arimo"/>
              </a:rPr>
              <a:t>Mention certificates / licenses required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D4C69"/>
        </a:solidFill>
      </p:bgPr>
    </p:bg>
    <p:spTree>
      <p:nvGrpSpPr>
        <p:cNvPr id="1" name=""/>
        <p:cNvGrpSpPr/>
        <p:nvPr/>
      </p:nvGrpSpPr>
      <p:grpSpPr>
        <a:xfrm>
          <a:off x="0" y="0"/>
          <a:ext cx="0" cy="0"/>
          <a:chOff x="0" y="0"/>
          <a:chExt cx="0" cy="0"/>
        </a:xfrm>
      </p:grpSpPr>
      <p:sp>
        <p:nvSpPr>
          <p:cNvPr name="Freeform 2" id="2"/>
          <p:cNvSpPr/>
          <p:nvPr/>
        </p:nvSpPr>
        <p:spPr>
          <a:xfrm flipH="false" flipV="false" rot="0">
            <a:off x="1245091" y="1280215"/>
            <a:ext cx="1404175" cy="2057400"/>
          </a:xfrm>
          <a:custGeom>
            <a:avLst/>
            <a:gdLst/>
            <a:ahLst/>
            <a:cxnLst/>
            <a:rect r="r" b="b" t="t" l="l"/>
            <a:pathLst>
              <a:path h="2057400" w="1404175">
                <a:moveTo>
                  <a:pt x="0" y="0"/>
                </a:moveTo>
                <a:lnTo>
                  <a:pt x="1404176" y="0"/>
                </a:lnTo>
                <a:lnTo>
                  <a:pt x="1404176"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714366" y="4613216"/>
            <a:ext cx="4607920" cy="1186539"/>
          </a:xfrm>
          <a:custGeom>
            <a:avLst/>
            <a:gdLst/>
            <a:ahLst/>
            <a:cxnLst/>
            <a:rect r="r" b="b" t="t" l="l"/>
            <a:pathLst>
              <a:path h="1186539" w="4607920">
                <a:moveTo>
                  <a:pt x="0" y="0"/>
                </a:moveTo>
                <a:lnTo>
                  <a:pt x="4607920" y="0"/>
                </a:lnTo>
                <a:lnTo>
                  <a:pt x="4607920" y="1186540"/>
                </a:lnTo>
                <a:lnTo>
                  <a:pt x="0" y="11865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992170" y="4613216"/>
            <a:ext cx="4607920" cy="1186539"/>
          </a:xfrm>
          <a:custGeom>
            <a:avLst/>
            <a:gdLst/>
            <a:ahLst/>
            <a:cxnLst/>
            <a:rect r="r" b="b" t="t" l="l"/>
            <a:pathLst>
              <a:path h="1186539" w="4607920">
                <a:moveTo>
                  <a:pt x="0" y="0"/>
                </a:moveTo>
                <a:lnTo>
                  <a:pt x="4607920" y="0"/>
                </a:lnTo>
                <a:lnTo>
                  <a:pt x="4607920" y="1186540"/>
                </a:lnTo>
                <a:lnTo>
                  <a:pt x="0" y="11865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2107604" y="4613216"/>
            <a:ext cx="4607920" cy="1186539"/>
          </a:xfrm>
          <a:custGeom>
            <a:avLst/>
            <a:gdLst/>
            <a:ahLst/>
            <a:cxnLst/>
            <a:rect r="r" b="b" t="t" l="l"/>
            <a:pathLst>
              <a:path h="1186539" w="4607920">
                <a:moveTo>
                  <a:pt x="0" y="0"/>
                </a:moveTo>
                <a:lnTo>
                  <a:pt x="4607920" y="0"/>
                </a:lnTo>
                <a:lnTo>
                  <a:pt x="4607920" y="1186540"/>
                </a:lnTo>
                <a:lnTo>
                  <a:pt x="0" y="11865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4696818" y="7722263"/>
            <a:ext cx="3906969" cy="1006045"/>
          </a:xfrm>
          <a:custGeom>
            <a:avLst/>
            <a:gdLst/>
            <a:ahLst/>
            <a:cxnLst/>
            <a:rect r="r" b="b" t="t" l="l"/>
            <a:pathLst>
              <a:path h="1006045" w="3906969">
                <a:moveTo>
                  <a:pt x="0" y="0"/>
                </a:moveTo>
                <a:lnTo>
                  <a:pt x="3906969" y="0"/>
                </a:lnTo>
                <a:lnTo>
                  <a:pt x="3906969" y="1006045"/>
                </a:lnTo>
                <a:lnTo>
                  <a:pt x="0" y="100604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true" flipV="false" rot="0">
            <a:off x="15659214" y="1280215"/>
            <a:ext cx="1404176" cy="2057400"/>
          </a:xfrm>
          <a:custGeom>
            <a:avLst/>
            <a:gdLst/>
            <a:ahLst/>
            <a:cxnLst/>
            <a:rect r="r" b="b" t="t" l="l"/>
            <a:pathLst>
              <a:path h="2057400" w="1404176">
                <a:moveTo>
                  <a:pt x="1404175" y="0"/>
                </a:moveTo>
                <a:lnTo>
                  <a:pt x="0" y="0"/>
                </a:lnTo>
                <a:lnTo>
                  <a:pt x="0" y="2057400"/>
                </a:lnTo>
                <a:lnTo>
                  <a:pt x="1404175" y="2057400"/>
                </a:lnTo>
                <a:lnTo>
                  <a:pt x="140417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9928577" y="7738682"/>
            <a:ext cx="3906969" cy="1006045"/>
          </a:xfrm>
          <a:custGeom>
            <a:avLst/>
            <a:gdLst/>
            <a:ahLst/>
            <a:cxnLst/>
            <a:rect r="r" b="b" t="t" l="l"/>
            <a:pathLst>
              <a:path h="1006045" w="3906969">
                <a:moveTo>
                  <a:pt x="0" y="0"/>
                </a:moveTo>
                <a:lnTo>
                  <a:pt x="3906969" y="0"/>
                </a:lnTo>
                <a:lnTo>
                  <a:pt x="3906969" y="1006044"/>
                </a:lnTo>
                <a:lnTo>
                  <a:pt x="0" y="1006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0">
            <a:off x="2649267" y="2023699"/>
            <a:ext cx="13009947" cy="961643"/>
          </a:xfrm>
          <a:prstGeom prst="rect">
            <a:avLst/>
          </a:prstGeom>
        </p:spPr>
        <p:txBody>
          <a:bodyPr anchor="t" rtlCol="false" tIns="0" lIns="0" bIns="0" rIns="0">
            <a:spAutoFit/>
          </a:bodyPr>
          <a:lstStyle/>
          <a:p>
            <a:pPr algn="ctr">
              <a:lnSpc>
                <a:spcPts val="7382"/>
              </a:lnSpc>
            </a:pPr>
            <a:r>
              <a:rPr lang="en-US" sz="6899" spc="869">
                <a:solidFill>
                  <a:srgbClr val="FFFFFF"/>
                </a:solidFill>
                <a:latin typeface="Intro Rust"/>
                <a:ea typeface="Intro Rust"/>
                <a:cs typeface="Intro Rust"/>
                <a:sym typeface="Intro Rust"/>
              </a:rPr>
              <a:t>THE REWARDS</a:t>
            </a:r>
          </a:p>
        </p:txBody>
      </p:sp>
      <p:sp>
        <p:nvSpPr>
          <p:cNvPr name="TextBox 10" id="10"/>
          <p:cNvSpPr txBox="true"/>
          <p:nvPr/>
        </p:nvSpPr>
        <p:spPr>
          <a:xfrm rot="0">
            <a:off x="1877454" y="4847965"/>
            <a:ext cx="4324141" cy="717042"/>
          </a:xfrm>
          <a:prstGeom prst="rect">
            <a:avLst/>
          </a:prstGeom>
        </p:spPr>
        <p:txBody>
          <a:bodyPr anchor="t" rtlCol="false" tIns="0" lIns="0" bIns="0" rIns="0">
            <a:spAutoFit/>
          </a:bodyPr>
          <a:lstStyle/>
          <a:p>
            <a:pPr algn="ctr">
              <a:lnSpc>
                <a:spcPts val="2783"/>
              </a:lnSpc>
            </a:pPr>
            <a:r>
              <a:rPr lang="en-US" sz="2399">
                <a:solidFill>
                  <a:srgbClr val="FFFFFF"/>
                </a:solidFill>
                <a:latin typeface="Arimo"/>
                <a:ea typeface="Arimo"/>
                <a:cs typeface="Arimo"/>
                <a:sym typeface="Arimo"/>
              </a:rPr>
              <a:t>What are the most satisfying aspects of your job?</a:t>
            </a:r>
          </a:p>
        </p:txBody>
      </p:sp>
      <p:sp>
        <p:nvSpPr>
          <p:cNvPr name="TextBox 11" id="11"/>
          <p:cNvSpPr txBox="true"/>
          <p:nvPr/>
        </p:nvSpPr>
        <p:spPr>
          <a:xfrm rot="0">
            <a:off x="7052874" y="4894985"/>
            <a:ext cx="4324141" cy="717042"/>
          </a:xfrm>
          <a:prstGeom prst="rect">
            <a:avLst/>
          </a:prstGeom>
        </p:spPr>
        <p:txBody>
          <a:bodyPr anchor="t" rtlCol="false" tIns="0" lIns="0" bIns="0" rIns="0">
            <a:spAutoFit/>
          </a:bodyPr>
          <a:lstStyle/>
          <a:p>
            <a:pPr algn="ctr">
              <a:lnSpc>
                <a:spcPts val="2783"/>
              </a:lnSpc>
            </a:pPr>
            <a:r>
              <a:rPr lang="en-US" sz="2399">
                <a:solidFill>
                  <a:srgbClr val="FFFFFF"/>
                </a:solidFill>
                <a:latin typeface="Arimo"/>
                <a:ea typeface="Arimo"/>
                <a:cs typeface="Arimo"/>
                <a:sym typeface="Arimo"/>
              </a:rPr>
              <a:t>Share personal anecdotes or stories</a:t>
            </a:r>
          </a:p>
        </p:txBody>
      </p:sp>
      <p:sp>
        <p:nvSpPr>
          <p:cNvPr name="TextBox 12" id="12"/>
          <p:cNvSpPr txBox="true"/>
          <p:nvPr/>
        </p:nvSpPr>
        <p:spPr>
          <a:xfrm rot="0">
            <a:off x="12191959" y="4847965"/>
            <a:ext cx="4324141" cy="717042"/>
          </a:xfrm>
          <a:prstGeom prst="rect">
            <a:avLst/>
          </a:prstGeom>
        </p:spPr>
        <p:txBody>
          <a:bodyPr anchor="t" rtlCol="false" tIns="0" lIns="0" bIns="0" rIns="0">
            <a:spAutoFit/>
          </a:bodyPr>
          <a:lstStyle/>
          <a:p>
            <a:pPr algn="ctr">
              <a:lnSpc>
                <a:spcPts val="2783"/>
              </a:lnSpc>
            </a:pPr>
            <a:r>
              <a:rPr lang="en-US" sz="2399">
                <a:solidFill>
                  <a:srgbClr val="FFFFFF"/>
                </a:solidFill>
                <a:latin typeface="Arimo"/>
                <a:ea typeface="Arimo"/>
                <a:cs typeface="Arimo"/>
                <a:sym typeface="Arimo"/>
              </a:rPr>
              <a:t>Emphasize the positive impact of your work</a:t>
            </a:r>
          </a:p>
        </p:txBody>
      </p:sp>
      <p:sp>
        <p:nvSpPr>
          <p:cNvPr name="TextBox 13" id="13"/>
          <p:cNvSpPr txBox="true"/>
          <p:nvPr/>
        </p:nvSpPr>
        <p:spPr>
          <a:xfrm rot="0">
            <a:off x="4904604" y="7854770"/>
            <a:ext cx="3491396" cy="717042"/>
          </a:xfrm>
          <a:prstGeom prst="rect">
            <a:avLst/>
          </a:prstGeom>
        </p:spPr>
        <p:txBody>
          <a:bodyPr anchor="t" rtlCol="false" tIns="0" lIns="0" bIns="0" rIns="0">
            <a:spAutoFit/>
          </a:bodyPr>
          <a:lstStyle/>
          <a:p>
            <a:pPr algn="ctr">
              <a:lnSpc>
                <a:spcPts val="2783"/>
              </a:lnSpc>
            </a:pPr>
            <a:r>
              <a:rPr lang="en-US" sz="2399">
                <a:solidFill>
                  <a:srgbClr val="FFFFFF"/>
                </a:solidFill>
                <a:latin typeface="Arimo"/>
                <a:ea typeface="Arimo"/>
                <a:cs typeface="Arimo"/>
                <a:sym typeface="Arimo"/>
              </a:rPr>
              <a:t>Talk about average salaries - they will ask!</a:t>
            </a:r>
          </a:p>
        </p:txBody>
      </p:sp>
      <p:sp>
        <p:nvSpPr>
          <p:cNvPr name="TextBox 14" id="14"/>
          <p:cNvSpPr txBox="true"/>
          <p:nvPr/>
        </p:nvSpPr>
        <p:spPr>
          <a:xfrm rot="0">
            <a:off x="10192435" y="7866764"/>
            <a:ext cx="3354720" cy="717042"/>
          </a:xfrm>
          <a:prstGeom prst="rect">
            <a:avLst/>
          </a:prstGeom>
        </p:spPr>
        <p:txBody>
          <a:bodyPr anchor="t" rtlCol="false" tIns="0" lIns="0" bIns="0" rIns="0">
            <a:spAutoFit/>
          </a:bodyPr>
          <a:lstStyle/>
          <a:p>
            <a:pPr algn="ctr">
              <a:lnSpc>
                <a:spcPts val="2783"/>
              </a:lnSpc>
            </a:pPr>
            <a:r>
              <a:rPr lang="en-US" sz="2399">
                <a:solidFill>
                  <a:srgbClr val="FFFFFF"/>
                </a:solidFill>
                <a:latin typeface="Arimo"/>
                <a:ea typeface="Arimo"/>
                <a:cs typeface="Arimo"/>
                <a:sym typeface="Arimo"/>
              </a:rPr>
              <a:t>Benefits that support your life outside of work</a:t>
            </a:r>
          </a:p>
        </p:txBody>
      </p:sp>
      <p:sp>
        <p:nvSpPr>
          <p:cNvPr name="Freeform 15" id="15"/>
          <p:cNvSpPr/>
          <p:nvPr/>
        </p:nvSpPr>
        <p:spPr>
          <a:xfrm flipH="false" flipV="false" rot="0">
            <a:off x="1368553" y="4567722"/>
            <a:ext cx="691625" cy="575778"/>
          </a:xfrm>
          <a:custGeom>
            <a:avLst/>
            <a:gdLst/>
            <a:ahLst/>
            <a:cxnLst/>
            <a:rect r="r" b="b" t="t" l="l"/>
            <a:pathLst>
              <a:path h="575778" w="691625">
                <a:moveTo>
                  <a:pt x="0" y="0"/>
                </a:moveTo>
                <a:lnTo>
                  <a:pt x="691625" y="0"/>
                </a:lnTo>
                <a:lnTo>
                  <a:pt x="691625" y="575778"/>
                </a:lnTo>
                <a:lnTo>
                  <a:pt x="0" y="5757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6" id="16"/>
          <p:cNvSpPr/>
          <p:nvPr/>
        </p:nvSpPr>
        <p:spPr>
          <a:xfrm flipH="false" flipV="false" rot="0">
            <a:off x="6646357" y="4560076"/>
            <a:ext cx="691625" cy="575778"/>
          </a:xfrm>
          <a:custGeom>
            <a:avLst/>
            <a:gdLst/>
            <a:ahLst/>
            <a:cxnLst/>
            <a:rect r="r" b="b" t="t" l="l"/>
            <a:pathLst>
              <a:path h="575778" w="691625">
                <a:moveTo>
                  <a:pt x="0" y="0"/>
                </a:moveTo>
                <a:lnTo>
                  <a:pt x="691625" y="0"/>
                </a:lnTo>
                <a:lnTo>
                  <a:pt x="691625" y="575778"/>
                </a:lnTo>
                <a:lnTo>
                  <a:pt x="0" y="5757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7" id="17"/>
          <p:cNvSpPr/>
          <p:nvPr/>
        </p:nvSpPr>
        <p:spPr>
          <a:xfrm flipH="false" flipV="false" rot="0">
            <a:off x="11761791" y="4560076"/>
            <a:ext cx="691625" cy="575778"/>
          </a:xfrm>
          <a:custGeom>
            <a:avLst/>
            <a:gdLst/>
            <a:ahLst/>
            <a:cxnLst/>
            <a:rect r="r" b="b" t="t" l="l"/>
            <a:pathLst>
              <a:path h="575778" w="691625">
                <a:moveTo>
                  <a:pt x="0" y="0"/>
                </a:moveTo>
                <a:lnTo>
                  <a:pt x="691625" y="0"/>
                </a:lnTo>
                <a:lnTo>
                  <a:pt x="691625" y="575778"/>
                </a:lnTo>
                <a:lnTo>
                  <a:pt x="0" y="5757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8" id="18"/>
          <p:cNvSpPr/>
          <p:nvPr/>
        </p:nvSpPr>
        <p:spPr>
          <a:xfrm flipH="false" flipV="false" rot="0">
            <a:off x="4212979" y="7637513"/>
            <a:ext cx="691625" cy="575778"/>
          </a:xfrm>
          <a:custGeom>
            <a:avLst/>
            <a:gdLst/>
            <a:ahLst/>
            <a:cxnLst/>
            <a:rect r="r" b="b" t="t" l="l"/>
            <a:pathLst>
              <a:path h="575778" w="691625">
                <a:moveTo>
                  <a:pt x="0" y="0"/>
                </a:moveTo>
                <a:lnTo>
                  <a:pt x="691625" y="0"/>
                </a:lnTo>
                <a:lnTo>
                  <a:pt x="691625" y="575778"/>
                </a:lnTo>
                <a:lnTo>
                  <a:pt x="0" y="5757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9500809" y="7665926"/>
            <a:ext cx="691625" cy="575778"/>
          </a:xfrm>
          <a:custGeom>
            <a:avLst/>
            <a:gdLst/>
            <a:ahLst/>
            <a:cxnLst/>
            <a:rect r="r" b="b" t="t" l="l"/>
            <a:pathLst>
              <a:path h="575778" w="691625">
                <a:moveTo>
                  <a:pt x="0" y="0"/>
                </a:moveTo>
                <a:lnTo>
                  <a:pt x="691626" y="0"/>
                </a:lnTo>
                <a:lnTo>
                  <a:pt x="691626" y="575778"/>
                </a:lnTo>
                <a:lnTo>
                  <a:pt x="0" y="5757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3"/>
            <a:srcRect l="0" t="54983" r="0" b="32545"/>
            <a:stretch>
              <a:fillRect/>
            </a:stretch>
          </p:blipFill>
          <p:spPr>
            <a:xfrm flipH="false" flipV="false">
              <a:off x="0" y="0"/>
              <a:ext cx="24384000" cy="2280708"/>
            </a:xfrm>
            <a:prstGeom prst="rect">
              <a:avLst/>
            </a:prstGeom>
          </p:spPr>
        </p:pic>
      </p:grpSp>
      <p:sp>
        <p:nvSpPr>
          <p:cNvPr name="AutoShape 4" id="4"/>
          <p:cNvSpPr/>
          <p:nvPr/>
        </p:nvSpPr>
        <p:spPr>
          <a:xfrm>
            <a:off x="2302505" y="2546656"/>
            <a:ext cx="13682991" cy="0"/>
          </a:xfrm>
          <a:prstGeom prst="line">
            <a:avLst/>
          </a:prstGeom>
          <a:ln cap="flat" w="28575">
            <a:solidFill>
              <a:srgbClr val="FFFFFF"/>
            </a:solidFill>
            <a:prstDash val="solid"/>
            <a:headEnd type="none" len="sm" w="sm"/>
            <a:tailEnd type="none" len="sm" w="sm"/>
          </a:ln>
        </p:spPr>
      </p:sp>
      <p:sp>
        <p:nvSpPr>
          <p:cNvPr name="TextBox 5" id="5"/>
          <p:cNvSpPr txBox="true"/>
          <p:nvPr/>
        </p:nvSpPr>
        <p:spPr>
          <a:xfrm rot="0">
            <a:off x="3223554" y="2955952"/>
            <a:ext cx="11840892" cy="2007108"/>
          </a:xfrm>
          <a:prstGeom prst="rect">
            <a:avLst/>
          </a:prstGeom>
        </p:spPr>
        <p:txBody>
          <a:bodyPr anchor="t" rtlCol="false" tIns="0" lIns="0" bIns="0" rIns="0">
            <a:spAutoFit/>
          </a:bodyPr>
          <a:lstStyle/>
          <a:p>
            <a:pPr algn="l" marL="690879" indent="-345439" lvl="1">
              <a:lnSpc>
                <a:spcPts val="3935"/>
              </a:lnSpc>
              <a:buFont typeface="Arial"/>
              <a:buChar char="•"/>
            </a:pPr>
            <a:r>
              <a:rPr lang="en-US" sz="3199">
                <a:solidFill>
                  <a:srgbClr val="FFFFFF"/>
                </a:solidFill>
                <a:latin typeface="Arimo"/>
                <a:ea typeface="Arimo"/>
                <a:cs typeface="Arimo"/>
                <a:sym typeface="Arimo"/>
              </a:rPr>
              <a:t>Be honest about challenges you face(d), both in your career and in your educational journey</a:t>
            </a:r>
          </a:p>
          <a:p>
            <a:pPr algn="l" marL="690879" indent="-345439" lvl="1">
              <a:lnSpc>
                <a:spcPts val="3935"/>
              </a:lnSpc>
              <a:buFont typeface="Arial"/>
              <a:buChar char="•"/>
            </a:pPr>
            <a:r>
              <a:rPr lang="en-US" sz="3199">
                <a:solidFill>
                  <a:srgbClr val="FFFFFF"/>
                </a:solidFill>
                <a:latin typeface="Arimo"/>
                <a:ea typeface="Arimo"/>
                <a:cs typeface="Arimo"/>
                <a:sym typeface="Arimo"/>
              </a:rPr>
              <a:t>How did you overcome those obstacles?</a:t>
            </a:r>
          </a:p>
          <a:p>
            <a:pPr algn="l" marL="690879" indent="-345439" lvl="1">
              <a:lnSpc>
                <a:spcPts val="3935"/>
              </a:lnSpc>
              <a:buFont typeface="Arial"/>
              <a:buChar char="•"/>
            </a:pPr>
            <a:r>
              <a:rPr lang="en-US" sz="3199">
                <a:solidFill>
                  <a:srgbClr val="FFFFFF"/>
                </a:solidFill>
                <a:latin typeface="Arimo"/>
                <a:ea typeface="Arimo"/>
                <a:cs typeface="Arimo"/>
                <a:sym typeface="Arimo"/>
              </a:rPr>
              <a:t>Encourage problem-solving skills</a:t>
            </a:r>
          </a:p>
        </p:txBody>
      </p:sp>
      <p:sp>
        <p:nvSpPr>
          <p:cNvPr name="TextBox 6" id="6"/>
          <p:cNvSpPr txBox="true"/>
          <p:nvPr/>
        </p:nvSpPr>
        <p:spPr>
          <a:xfrm rot="0">
            <a:off x="1028700" y="1114425"/>
            <a:ext cx="16230600" cy="1004697"/>
          </a:xfrm>
          <a:prstGeom prst="rect">
            <a:avLst/>
          </a:prstGeom>
        </p:spPr>
        <p:txBody>
          <a:bodyPr anchor="t" rtlCol="false" tIns="0" lIns="0" bIns="0" rIns="0">
            <a:spAutoFit/>
          </a:bodyPr>
          <a:lstStyle/>
          <a:p>
            <a:pPr algn="ctr">
              <a:lnSpc>
                <a:spcPts val="7704"/>
              </a:lnSpc>
            </a:pPr>
            <a:r>
              <a:rPr lang="en-US" sz="7200" spc="907">
                <a:solidFill>
                  <a:srgbClr val="0D4C69"/>
                </a:solidFill>
                <a:latin typeface="Intro Rust"/>
                <a:ea typeface="Intro Rust"/>
                <a:cs typeface="Intro Rust"/>
                <a:sym typeface="Intro Rust"/>
              </a:rPr>
              <a:t>Challenges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29CBB"/>
        </a:solidFill>
      </p:bgPr>
    </p:bg>
    <p:spTree>
      <p:nvGrpSpPr>
        <p:cNvPr id="1" name=""/>
        <p:cNvGrpSpPr/>
        <p:nvPr/>
      </p:nvGrpSpPr>
      <p:grpSpPr>
        <a:xfrm>
          <a:off x="0" y="0"/>
          <a:ext cx="0" cy="0"/>
          <a:chOff x="0" y="0"/>
          <a:chExt cx="0" cy="0"/>
        </a:xfrm>
      </p:grpSpPr>
      <p:sp>
        <p:nvSpPr>
          <p:cNvPr name="AutoShape 2" id="2"/>
          <p:cNvSpPr/>
          <p:nvPr/>
        </p:nvSpPr>
        <p:spPr>
          <a:xfrm>
            <a:off x="0" y="2637994"/>
            <a:ext cx="8157248" cy="0"/>
          </a:xfrm>
          <a:prstGeom prst="line">
            <a:avLst/>
          </a:prstGeom>
          <a:ln cap="flat" w="28575">
            <a:solidFill>
              <a:srgbClr val="FFFFFF"/>
            </a:solidFill>
            <a:prstDash val="solid"/>
            <a:headEnd type="none" len="sm" w="sm"/>
            <a:tailEnd type="none" len="sm" w="sm"/>
          </a:ln>
        </p:spPr>
      </p:sp>
      <p:grpSp>
        <p:nvGrpSpPr>
          <p:cNvPr name="Group 3" id="3"/>
          <p:cNvGrpSpPr/>
          <p:nvPr/>
        </p:nvGrpSpPr>
        <p:grpSpPr>
          <a:xfrm rot="0">
            <a:off x="9606527" y="0"/>
            <a:ext cx="10176340" cy="10287000"/>
            <a:chOff x="0" y="0"/>
            <a:chExt cx="5956300" cy="6021070"/>
          </a:xfrm>
        </p:grpSpPr>
        <p:sp>
          <p:nvSpPr>
            <p:cNvPr name="Freeform 4" id="4"/>
            <p:cNvSpPr/>
            <p:nvPr/>
          </p:nvSpPr>
          <p:spPr>
            <a:xfrm flipH="false" flipV="false" rot="0">
              <a:off x="0" y="0"/>
              <a:ext cx="5956300" cy="6021070"/>
            </a:xfrm>
            <a:custGeom>
              <a:avLst/>
              <a:gdLst/>
              <a:ahLst/>
              <a:cxnLst/>
              <a:rect r="r" b="b" t="t" l="l"/>
              <a:pathLst>
                <a:path h="6021070" w="5956300">
                  <a:moveTo>
                    <a:pt x="0" y="6021070"/>
                  </a:moveTo>
                  <a:lnTo>
                    <a:pt x="692150" y="0"/>
                  </a:lnTo>
                  <a:lnTo>
                    <a:pt x="5956300" y="0"/>
                  </a:lnTo>
                  <a:lnTo>
                    <a:pt x="5264150" y="6021070"/>
                  </a:lnTo>
                  <a:close/>
                </a:path>
              </a:pathLst>
            </a:custGeom>
            <a:blipFill>
              <a:blip r:embed="rId2"/>
              <a:stretch>
                <a:fillRect l="-25862" t="0" r="-25862" b="0"/>
              </a:stretch>
            </a:blipFill>
          </p:spPr>
        </p:sp>
      </p:grpSp>
      <p:sp>
        <p:nvSpPr>
          <p:cNvPr name="TextBox 5" id="5"/>
          <p:cNvSpPr txBox="true"/>
          <p:nvPr/>
        </p:nvSpPr>
        <p:spPr>
          <a:xfrm rot="0">
            <a:off x="1030828" y="1200150"/>
            <a:ext cx="9152442" cy="962660"/>
          </a:xfrm>
          <a:prstGeom prst="rect">
            <a:avLst/>
          </a:prstGeom>
        </p:spPr>
        <p:txBody>
          <a:bodyPr anchor="t" rtlCol="false" tIns="0" lIns="0" bIns="0" rIns="0">
            <a:spAutoFit/>
          </a:bodyPr>
          <a:lstStyle/>
          <a:p>
            <a:pPr algn="l">
              <a:lnSpc>
                <a:spcPts val="7840"/>
              </a:lnSpc>
            </a:pPr>
            <a:r>
              <a:rPr lang="en-US" sz="5600" spc="632">
                <a:solidFill>
                  <a:srgbClr val="0D4C69"/>
                </a:solidFill>
                <a:latin typeface="Intro Rust"/>
                <a:ea typeface="Intro Rust"/>
                <a:cs typeface="Intro Rust"/>
                <a:sym typeface="Intro Rust"/>
              </a:rPr>
              <a:t>Advice</a:t>
            </a:r>
          </a:p>
        </p:txBody>
      </p:sp>
      <p:sp>
        <p:nvSpPr>
          <p:cNvPr name="TextBox 6" id="6"/>
          <p:cNvSpPr txBox="true"/>
          <p:nvPr/>
        </p:nvSpPr>
        <p:spPr>
          <a:xfrm rot="0">
            <a:off x="984703" y="3900464"/>
            <a:ext cx="7361846" cy="2997708"/>
          </a:xfrm>
          <a:prstGeom prst="rect">
            <a:avLst/>
          </a:prstGeom>
        </p:spPr>
        <p:txBody>
          <a:bodyPr anchor="t" rtlCol="false" tIns="0" lIns="0" bIns="0" rIns="0">
            <a:spAutoFit/>
          </a:bodyPr>
          <a:lstStyle/>
          <a:p>
            <a:pPr algn="l" marL="690877" indent="-345439" lvl="1">
              <a:lnSpc>
                <a:spcPts val="3935"/>
              </a:lnSpc>
              <a:buFont typeface="Arial"/>
              <a:buChar char="•"/>
            </a:pPr>
            <a:r>
              <a:rPr lang="en-US" sz="3199">
                <a:solidFill>
                  <a:srgbClr val="FFFFFF"/>
                </a:solidFill>
                <a:latin typeface="Arimo"/>
                <a:ea typeface="Arimo"/>
                <a:cs typeface="Arimo"/>
                <a:sym typeface="Arimo"/>
              </a:rPr>
              <a:t>Offer tips for students interested in your field</a:t>
            </a:r>
          </a:p>
          <a:p>
            <a:pPr algn="l" marL="690877" indent="-345439" lvl="1">
              <a:lnSpc>
                <a:spcPts val="3935"/>
              </a:lnSpc>
              <a:buFont typeface="Arial"/>
              <a:buChar char="•"/>
            </a:pPr>
            <a:r>
              <a:rPr lang="en-US" sz="3199">
                <a:solidFill>
                  <a:srgbClr val="FFFFFF"/>
                </a:solidFill>
                <a:latin typeface="Arimo"/>
                <a:ea typeface="Arimo"/>
                <a:cs typeface="Arimo"/>
                <a:sym typeface="Arimo"/>
              </a:rPr>
              <a:t>Encourage them to explore their interests</a:t>
            </a:r>
          </a:p>
          <a:p>
            <a:pPr algn="l" marL="690877" indent="-345439" lvl="1">
              <a:lnSpc>
                <a:spcPts val="3935"/>
              </a:lnSpc>
              <a:buFont typeface="Arial"/>
              <a:buChar char="•"/>
            </a:pPr>
            <a:r>
              <a:rPr lang="en-US" sz="3199">
                <a:solidFill>
                  <a:srgbClr val="FFFFFF"/>
                </a:solidFill>
                <a:latin typeface="Arimo"/>
                <a:ea typeface="Arimo"/>
                <a:cs typeface="Arimo"/>
                <a:sym typeface="Arimo"/>
              </a:rPr>
              <a:t>Importance of networking and relationship building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DAGPJwKBR6s</dc:identifier>
  <dcterms:modified xsi:type="dcterms:W3CDTF">2011-08-01T06:04:30Z</dcterms:modified>
  <cp:revision>1</cp:revision>
  <dc:title>A Day in the Life ___ [Presentation Template]</dc:title>
</cp:coreProperties>
</file>